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4" r:id="rId1"/>
    <p:sldMasterId id="2147483796" r:id="rId2"/>
  </p:sldMasterIdLst>
  <p:notesMasterIdLst>
    <p:notesMasterId r:id="rId41"/>
  </p:notesMasterIdLst>
  <p:sldIdLst>
    <p:sldId id="391" r:id="rId3"/>
    <p:sldId id="389" r:id="rId4"/>
    <p:sldId id="384" r:id="rId5"/>
    <p:sldId id="359" r:id="rId6"/>
    <p:sldId id="363" r:id="rId7"/>
    <p:sldId id="258" r:id="rId8"/>
    <p:sldId id="259" r:id="rId9"/>
    <p:sldId id="260" r:id="rId10"/>
    <p:sldId id="261" r:id="rId11"/>
    <p:sldId id="262" r:id="rId12"/>
    <p:sldId id="320" r:id="rId13"/>
    <p:sldId id="321" r:id="rId14"/>
    <p:sldId id="263" r:id="rId15"/>
    <p:sldId id="264" r:id="rId16"/>
    <p:sldId id="265" r:id="rId17"/>
    <p:sldId id="266" r:id="rId18"/>
    <p:sldId id="267" r:id="rId19"/>
    <p:sldId id="268" r:id="rId20"/>
    <p:sldId id="364" r:id="rId21"/>
    <p:sldId id="365" r:id="rId22"/>
    <p:sldId id="366" r:id="rId23"/>
    <p:sldId id="367" r:id="rId24"/>
    <p:sldId id="368" r:id="rId25"/>
    <p:sldId id="370" r:id="rId26"/>
    <p:sldId id="371" r:id="rId27"/>
    <p:sldId id="372" r:id="rId28"/>
    <p:sldId id="386" r:id="rId29"/>
    <p:sldId id="387" r:id="rId30"/>
    <p:sldId id="373" r:id="rId31"/>
    <p:sldId id="374" r:id="rId32"/>
    <p:sldId id="375" r:id="rId33"/>
    <p:sldId id="376" r:id="rId34"/>
    <p:sldId id="377" r:id="rId35"/>
    <p:sldId id="378" r:id="rId36"/>
    <p:sldId id="379" r:id="rId37"/>
    <p:sldId id="380" r:id="rId38"/>
    <p:sldId id="381" r:id="rId39"/>
    <p:sldId id="390" r:id="rId40"/>
  </p:sldIdLst>
  <p:sldSz cx="9906000" cy="6858000" type="A4"/>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88" autoAdjust="0"/>
    <p:restoredTop sz="81661" autoAdjust="0"/>
  </p:normalViewPr>
  <p:slideViewPr>
    <p:cSldViewPr>
      <p:cViewPr varScale="1">
        <p:scale>
          <a:sx n="89" d="100"/>
          <a:sy n="89" d="100"/>
        </p:scale>
        <p:origin x="1688" y="160"/>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C5DF-1F4E-144D-B3C6-CCDDA29A64D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59372874-7672-E146-A97A-F29BFB4A2140}">
      <dgm:prSet phldrT="[Text]"/>
      <dgm:spPr>
        <a:solidFill>
          <a:schemeClr val="tx1"/>
        </a:solidFill>
      </dgm:spPr>
      <dgm:t>
        <a:bodyPr/>
        <a:lstStyle/>
        <a:p>
          <a:r>
            <a:rPr lang="en-US" b="1" i="0" dirty="0">
              <a:effectLst/>
            </a:rPr>
            <a:t>Network bandwidth</a:t>
          </a:r>
        </a:p>
      </dgm:t>
    </dgm:pt>
    <dgm:pt modelId="{AFA358CC-DE03-B14E-9AD6-513B9ED3EF89}" type="parTrans" cxnId="{4CD5B385-F4AE-6B4E-A557-3E5FBE186B3A}">
      <dgm:prSet/>
      <dgm:spPr/>
      <dgm:t>
        <a:bodyPr/>
        <a:lstStyle/>
        <a:p>
          <a:endParaRPr lang="en-US"/>
        </a:p>
      </dgm:t>
    </dgm:pt>
    <dgm:pt modelId="{EF9C2E62-DCA0-D848-903A-2D9F9C026F51}" type="sibTrans" cxnId="{4CD5B385-F4AE-6B4E-A557-3E5FBE186B3A}">
      <dgm:prSet/>
      <dgm:spPr/>
      <dgm:t>
        <a:bodyPr/>
        <a:lstStyle/>
        <a:p>
          <a:endParaRPr lang="en-US"/>
        </a:p>
      </dgm:t>
    </dgm:pt>
    <dgm:pt modelId="{6B5A5FFB-92DD-ED47-BF2F-AC0DD483D147}">
      <dgm:prSet/>
      <dgm:spPr>
        <a:solidFill>
          <a:schemeClr val="accent3">
            <a:lumMod val="75000"/>
          </a:schemeClr>
        </a:solidFill>
      </dgm:spPr>
      <dgm:t>
        <a:bodyPr/>
        <a:lstStyle/>
        <a:p>
          <a:r>
            <a:rPr lang="en-US" b="1" i="0" dirty="0">
              <a:solidFill>
                <a:srgbClr val="000000"/>
              </a:solidFill>
              <a:effectLst/>
              <a:latin typeface="+mn-lt"/>
            </a:rPr>
            <a:t>Relates to the capacity of the network links connecting a server to the Internet</a:t>
          </a:r>
        </a:p>
      </dgm:t>
    </dgm:pt>
    <dgm:pt modelId="{12E1D443-E49F-1646-A14E-D146B51693EE}" type="parTrans" cxnId="{07FD202E-A68A-914D-A147-95185A18067A}">
      <dgm:prSet/>
      <dgm:spPr/>
      <dgm:t>
        <a:bodyPr/>
        <a:lstStyle/>
        <a:p>
          <a:endParaRPr lang="en-US"/>
        </a:p>
      </dgm:t>
    </dgm:pt>
    <dgm:pt modelId="{9A2D11C2-577E-FC4A-BCED-3B769EBA90F6}" type="sibTrans" cxnId="{07FD202E-A68A-914D-A147-95185A18067A}">
      <dgm:prSet/>
      <dgm:spPr/>
      <dgm:t>
        <a:bodyPr/>
        <a:lstStyle/>
        <a:p>
          <a:endParaRPr lang="en-US"/>
        </a:p>
      </dgm:t>
    </dgm:pt>
    <dgm:pt modelId="{F9308F1A-1492-F14D-AA25-68EB847A0DB3}">
      <dgm:prSet/>
      <dgm:spPr>
        <a:solidFill>
          <a:schemeClr val="accent3">
            <a:lumMod val="75000"/>
          </a:schemeClr>
        </a:solidFill>
      </dgm:spPr>
      <dgm:t>
        <a:bodyPr/>
        <a:lstStyle/>
        <a:p>
          <a:r>
            <a:rPr lang="en-US" b="1" i="0" dirty="0">
              <a:solidFill>
                <a:srgbClr val="000000"/>
              </a:solidFill>
              <a:effectLst/>
              <a:latin typeface="+mn-lt"/>
            </a:rPr>
            <a:t>For most organizations this is their connection to their Internet Service Provider (ISP)</a:t>
          </a:r>
        </a:p>
      </dgm:t>
    </dgm:pt>
    <dgm:pt modelId="{6587E665-7412-CC4B-8376-E44CFD4886EF}" type="parTrans" cxnId="{64632D81-51A2-6B4B-9F06-658DFD074D36}">
      <dgm:prSet/>
      <dgm:spPr/>
      <dgm:t>
        <a:bodyPr/>
        <a:lstStyle/>
        <a:p>
          <a:endParaRPr lang="en-US"/>
        </a:p>
      </dgm:t>
    </dgm:pt>
    <dgm:pt modelId="{91D74F09-50FE-8A4E-8C86-D04F1C2F50FB}" type="sibTrans" cxnId="{64632D81-51A2-6B4B-9F06-658DFD074D36}">
      <dgm:prSet/>
      <dgm:spPr/>
      <dgm:t>
        <a:bodyPr/>
        <a:lstStyle/>
        <a:p>
          <a:endParaRPr lang="en-US"/>
        </a:p>
      </dgm:t>
    </dgm:pt>
    <dgm:pt modelId="{92F30862-F847-FC4F-9375-31010EECD883}">
      <dgm:prSet/>
      <dgm:spPr>
        <a:solidFill>
          <a:schemeClr val="tx1"/>
        </a:solidFill>
      </dgm:spPr>
      <dgm:t>
        <a:bodyPr/>
        <a:lstStyle/>
        <a:p>
          <a:r>
            <a:rPr lang="en-US" b="1" i="0" dirty="0">
              <a:effectLst/>
            </a:rPr>
            <a:t>System resources</a:t>
          </a:r>
        </a:p>
      </dgm:t>
    </dgm:pt>
    <dgm:pt modelId="{70431AB4-DF3F-4645-82B4-916A5B03ED2B}" type="parTrans" cxnId="{09ECF6DD-E119-374A-AA19-1EFBB9A7AE59}">
      <dgm:prSet/>
      <dgm:spPr/>
      <dgm:t>
        <a:bodyPr/>
        <a:lstStyle/>
        <a:p>
          <a:endParaRPr lang="en-US"/>
        </a:p>
      </dgm:t>
    </dgm:pt>
    <dgm:pt modelId="{BC376F47-B3AB-B74F-80ED-DB7222180FD2}" type="sibTrans" cxnId="{09ECF6DD-E119-374A-AA19-1EFBB9A7AE59}">
      <dgm:prSet/>
      <dgm:spPr/>
      <dgm:t>
        <a:bodyPr/>
        <a:lstStyle/>
        <a:p>
          <a:endParaRPr lang="en-US"/>
        </a:p>
      </dgm:t>
    </dgm:pt>
    <dgm:pt modelId="{BD3D1B08-BA2C-A847-81FA-0E907AC86072}">
      <dgm:prSet/>
      <dgm:spPr>
        <a:solidFill>
          <a:schemeClr val="accent1"/>
        </a:solidFill>
      </dgm:spPr>
      <dgm:t>
        <a:bodyPr/>
        <a:lstStyle/>
        <a:p>
          <a:r>
            <a:rPr lang="en-US" b="1" i="0" dirty="0">
              <a:solidFill>
                <a:srgbClr val="000000"/>
              </a:solidFill>
              <a:effectLst/>
              <a:latin typeface="+mn-lt"/>
            </a:rPr>
            <a:t>Aims to overload or crash the network handling software</a:t>
          </a:r>
        </a:p>
      </dgm:t>
    </dgm:pt>
    <dgm:pt modelId="{47925BA2-F0AA-1349-914E-93DB729B1439}" type="parTrans" cxnId="{21896DD5-9159-5A48-95C3-0628E40AD5D5}">
      <dgm:prSet/>
      <dgm:spPr/>
      <dgm:t>
        <a:bodyPr/>
        <a:lstStyle/>
        <a:p>
          <a:endParaRPr lang="en-US"/>
        </a:p>
      </dgm:t>
    </dgm:pt>
    <dgm:pt modelId="{DEA69FE8-A421-8F40-BC0D-0B81014C6103}" type="sibTrans" cxnId="{21896DD5-9159-5A48-95C3-0628E40AD5D5}">
      <dgm:prSet/>
      <dgm:spPr/>
      <dgm:t>
        <a:bodyPr/>
        <a:lstStyle/>
        <a:p>
          <a:endParaRPr lang="en-US"/>
        </a:p>
      </dgm:t>
    </dgm:pt>
    <dgm:pt modelId="{3234AAA2-C82A-B44F-87E5-BD58BA054E0F}">
      <dgm:prSet/>
      <dgm:spPr>
        <a:solidFill>
          <a:schemeClr val="tx1"/>
        </a:solidFill>
      </dgm:spPr>
      <dgm:t>
        <a:bodyPr/>
        <a:lstStyle/>
        <a:p>
          <a:r>
            <a:rPr lang="en-US" b="1" i="0" dirty="0">
              <a:effectLst/>
            </a:rPr>
            <a:t>Application resources</a:t>
          </a:r>
        </a:p>
      </dgm:t>
    </dgm:pt>
    <dgm:pt modelId="{E5862108-903B-1C4B-9377-81DD29E52B29}" type="parTrans" cxnId="{752AFBC6-0A6F-E64D-8873-6214DED38720}">
      <dgm:prSet/>
      <dgm:spPr/>
      <dgm:t>
        <a:bodyPr/>
        <a:lstStyle/>
        <a:p>
          <a:endParaRPr lang="en-US"/>
        </a:p>
      </dgm:t>
    </dgm:pt>
    <dgm:pt modelId="{B6EE5F2B-A910-414E-A3BF-34358F619072}" type="sibTrans" cxnId="{752AFBC6-0A6F-E64D-8873-6214DED38720}">
      <dgm:prSet/>
      <dgm:spPr/>
      <dgm:t>
        <a:bodyPr/>
        <a:lstStyle/>
        <a:p>
          <a:endParaRPr lang="en-US"/>
        </a:p>
      </dgm:t>
    </dgm:pt>
    <dgm:pt modelId="{02DC4651-8C6F-6447-9B8F-D57C357757EB}">
      <dgm:prSet/>
      <dgm:spPr>
        <a:solidFill>
          <a:schemeClr val="accent5">
            <a:lumMod val="75000"/>
          </a:schemeClr>
        </a:solidFill>
      </dgm:spPr>
      <dgm:t>
        <a:bodyPr/>
        <a:lstStyle/>
        <a:p>
          <a:r>
            <a:rPr lang="en-US" b="1" i="0" dirty="0">
              <a:solidFill>
                <a:srgbClr val="000000"/>
              </a:solidFill>
              <a:effectLst/>
              <a:latin typeface="+mn-lt"/>
            </a:rPr>
            <a:t>Typically involves a number of valid requests, each of which consumes significant resources, thus limiting the ability of the server to respond to requests from other users</a:t>
          </a:r>
        </a:p>
      </dgm:t>
    </dgm:pt>
    <dgm:pt modelId="{CC53E30A-CA09-8949-8B35-41834609C58A}" type="parTrans" cxnId="{8B9D4070-B4CC-F34F-B8B4-4F4F74F1B1AC}">
      <dgm:prSet/>
      <dgm:spPr/>
      <dgm:t>
        <a:bodyPr/>
        <a:lstStyle/>
        <a:p>
          <a:endParaRPr lang="en-US"/>
        </a:p>
      </dgm:t>
    </dgm:pt>
    <dgm:pt modelId="{2EFD9D0C-B667-974D-8EEE-876172C6068D}" type="sibTrans" cxnId="{8B9D4070-B4CC-F34F-B8B4-4F4F74F1B1AC}">
      <dgm:prSet/>
      <dgm:spPr/>
      <dgm:t>
        <a:bodyPr/>
        <a:lstStyle/>
        <a:p>
          <a:endParaRPr lang="en-US"/>
        </a:p>
      </dgm:t>
    </dgm:pt>
    <dgm:pt modelId="{635717B1-99B8-854E-8F70-444337E2E550}" type="pres">
      <dgm:prSet presAssocID="{CDE7C5DF-1F4E-144D-B3C6-CCDDA29A64DD}" presName="theList" presStyleCnt="0">
        <dgm:presLayoutVars>
          <dgm:dir/>
          <dgm:animLvl val="lvl"/>
          <dgm:resizeHandles val="exact"/>
        </dgm:presLayoutVars>
      </dgm:prSet>
      <dgm:spPr/>
    </dgm:pt>
    <dgm:pt modelId="{EE209E84-B891-3047-A320-4AEEC3330BB8}" type="pres">
      <dgm:prSet presAssocID="{59372874-7672-E146-A97A-F29BFB4A2140}" presName="compNode" presStyleCnt="0"/>
      <dgm:spPr/>
    </dgm:pt>
    <dgm:pt modelId="{1F9EAEE1-B141-8149-B598-A2FC9726C17B}" type="pres">
      <dgm:prSet presAssocID="{59372874-7672-E146-A97A-F29BFB4A2140}" presName="aNode" presStyleLbl="bgShp" presStyleIdx="0" presStyleCnt="3"/>
      <dgm:spPr/>
    </dgm:pt>
    <dgm:pt modelId="{E367BE70-C50A-6A43-8AFA-7CF7E142477B}" type="pres">
      <dgm:prSet presAssocID="{59372874-7672-E146-A97A-F29BFB4A2140}" presName="textNode" presStyleLbl="bgShp" presStyleIdx="0" presStyleCnt="3"/>
      <dgm:spPr/>
    </dgm:pt>
    <dgm:pt modelId="{6AC02209-CF3A-0249-91E1-9F1A42D58FAE}" type="pres">
      <dgm:prSet presAssocID="{59372874-7672-E146-A97A-F29BFB4A2140}" presName="compChildNode" presStyleCnt="0"/>
      <dgm:spPr/>
    </dgm:pt>
    <dgm:pt modelId="{7EE38C84-00CF-1247-9F8C-618383AEFFBD}" type="pres">
      <dgm:prSet presAssocID="{59372874-7672-E146-A97A-F29BFB4A2140}" presName="theInnerList" presStyleCnt="0"/>
      <dgm:spPr/>
    </dgm:pt>
    <dgm:pt modelId="{E1C9B790-AD02-DB4B-90E8-7BFEE9B60B8A}" type="pres">
      <dgm:prSet presAssocID="{6B5A5FFB-92DD-ED47-BF2F-AC0DD483D147}" presName="childNode" presStyleLbl="node1" presStyleIdx="0" presStyleCnt="4">
        <dgm:presLayoutVars>
          <dgm:bulletEnabled val="1"/>
        </dgm:presLayoutVars>
      </dgm:prSet>
      <dgm:spPr/>
    </dgm:pt>
    <dgm:pt modelId="{FD11D5FD-18A1-A246-9B5B-AC50BEFA8723}" type="pres">
      <dgm:prSet presAssocID="{6B5A5FFB-92DD-ED47-BF2F-AC0DD483D147}" presName="aSpace2" presStyleCnt="0"/>
      <dgm:spPr/>
    </dgm:pt>
    <dgm:pt modelId="{9C0BB106-18F0-064A-9F7C-7245A6EA83E6}" type="pres">
      <dgm:prSet presAssocID="{F9308F1A-1492-F14D-AA25-68EB847A0DB3}" presName="childNode" presStyleLbl="node1" presStyleIdx="1" presStyleCnt="4">
        <dgm:presLayoutVars>
          <dgm:bulletEnabled val="1"/>
        </dgm:presLayoutVars>
      </dgm:prSet>
      <dgm:spPr/>
    </dgm:pt>
    <dgm:pt modelId="{12284197-3CBC-A34B-949D-A231607C1E8B}" type="pres">
      <dgm:prSet presAssocID="{59372874-7672-E146-A97A-F29BFB4A2140}" presName="aSpace" presStyleCnt="0"/>
      <dgm:spPr/>
    </dgm:pt>
    <dgm:pt modelId="{B431EFE1-C863-1C48-A3AC-77CE92A996E4}" type="pres">
      <dgm:prSet presAssocID="{92F30862-F847-FC4F-9375-31010EECD883}" presName="compNode" presStyleCnt="0"/>
      <dgm:spPr/>
    </dgm:pt>
    <dgm:pt modelId="{200D4077-F322-A54F-A959-16520676AF19}" type="pres">
      <dgm:prSet presAssocID="{92F30862-F847-FC4F-9375-31010EECD883}" presName="aNode" presStyleLbl="bgShp" presStyleIdx="1" presStyleCnt="3"/>
      <dgm:spPr/>
    </dgm:pt>
    <dgm:pt modelId="{E415A12E-187B-9149-B76A-23CD314DDAC8}" type="pres">
      <dgm:prSet presAssocID="{92F30862-F847-FC4F-9375-31010EECD883}" presName="textNode" presStyleLbl="bgShp" presStyleIdx="1" presStyleCnt="3"/>
      <dgm:spPr/>
    </dgm:pt>
    <dgm:pt modelId="{834C08AE-444E-F446-B0BF-3487CD228505}" type="pres">
      <dgm:prSet presAssocID="{92F30862-F847-FC4F-9375-31010EECD883}" presName="compChildNode" presStyleCnt="0"/>
      <dgm:spPr/>
    </dgm:pt>
    <dgm:pt modelId="{534131B6-A042-2F47-B9FB-6D8DAFBA1F6D}" type="pres">
      <dgm:prSet presAssocID="{92F30862-F847-FC4F-9375-31010EECD883}" presName="theInnerList" presStyleCnt="0"/>
      <dgm:spPr/>
    </dgm:pt>
    <dgm:pt modelId="{331622DA-667B-3D42-86F2-0516235F2E15}" type="pres">
      <dgm:prSet presAssocID="{BD3D1B08-BA2C-A847-81FA-0E907AC86072}" presName="childNode" presStyleLbl="node1" presStyleIdx="2" presStyleCnt="4">
        <dgm:presLayoutVars>
          <dgm:bulletEnabled val="1"/>
        </dgm:presLayoutVars>
      </dgm:prSet>
      <dgm:spPr/>
    </dgm:pt>
    <dgm:pt modelId="{237E2EFB-A677-D844-819C-BBDED44A17C5}" type="pres">
      <dgm:prSet presAssocID="{92F30862-F847-FC4F-9375-31010EECD883}" presName="aSpace" presStyleCnt="0"/>
      <dgm:spPr/>
    </dgm:pt>
    <dgm:pt modelId="{49A3A6F1-0ADA-9941-AEE8-8E3D396BEBB6}" type="pres">
      <dgm:prSet presAssocID="{3234AAA2-C82A-B44F-87E5-BD58BA054E0F}" presName="compNode" presStyleCnt="0"/>
      <dgm:spPr/>
    </dgm:pt>
    <dgm:pt modelId="{1EA47F75-BED3-5244-AD77-D9664E47C6FF}" type="pres">
      <dgm:prSet presAssocID="{3234AAA2-C82A-B44F-87E5-BD58BA054E0F}" presName="aNode" presStyleLbl="bgShp" presStyleIdx="2" presStyleCnt="3"/>
      <dgm:spPr/>
    </dgm:pt>
    <dgm:pt modelId="{DE64535E-28E3-9144-82ED-ED0F42D2AAEE}" type="pres">
      <dgm:prSet presAssocID="{3234AAA2-C82A-B44F-87E5-BD58BA054E0F}" presName="textNode" presStyleLbl="bgShp" presStyleIdx="2" presStyleCnt="3"/>
      <dgm:spPr/>
    </dgm:pt>
    <dgm:pt modelId="{1D30DF71-C875-B746-BD57-739E889A911A}" type="pres">
      <dgm:prSet presAssocID="{3234AAA2-C82A-B44F-87E5-BD58BA054E0F}" presName="compChildNode" presStyleCnt="0"/>
      <dgm:spPr/>
    </dgm:pt>
    <dgm:pt modelId="{B8BA19E8-688C-424C-829D-A7B0DEE3A1AE}" type="pres">
      <dgm:prSet presAssocID="{3234AAA2-C82A-B44F-87E5-BD58BA054E0F}" presName="theInnerList" presStyleCnt="0"/>
      <dgm:spPr/>
    </dgm:pt>
    <dgm:pt modelId="{F711556B-CC33-6E40-9D5E-6524FC4A1052}" type="pres">
      <dgm:prSet presAssocID="{02DC4651-8C6F-6447-9B8F-D57C357757EB}" presName="childNode" presStyleLbl="node1" presStyleIdx="3" presStyleCnt="4">
        <dgm:presLayoutVars>
          <dgm:bulletEnabled val="1"/>
        </dgm:presLayoutVars>
      </dgm:prSet>
      <dgm:spPr/>
    </dgm:pt>
  </dgm:ptLst>
  <dgm:cxnLst>
    <dgm:cxn modelId="{E1736B09-914B-3149-8C3C-C974F30C88A6}" type="presOf" srcId="{CDE7C5DF-1F4E-144D-B3C6-CCDDA29A64DD}" destId="{635717B1-99B8-854E-8F70-444337E2E550}" srcOrd="0" destOrd="0" presId="urn:microsoft.com/office/officeart/2005/8/layout/lProcess2"/>
    <dgm:cxn modelId="{0A2D0716-C61C-9141-86DA-988FC1C305F9}" type="presOf" srcId="{6B5A5FFB-92DD-ED47-BF2F-AC0DD483D147}" destId="{E1C9B790-AD02-DB4B-90E8-7BFEE9B60B8A}" srcOrd="0" destOrd="0" presId="urn:microsoft.com/office/officeart/2005/8/layout/lProcess2"/>
    <dgm:cxn modelId="{07FD202E-A68A-914D-A147-95185A18067A}" srcId="{59372874-7672-E146-A97A-F29BFB4A2140}" destId="{6B5A5FFB-92DD-ED47-BF2F-AC0DD483D147}" srcOrd="0" destOrd="0" parTransId="{12E1D443-E49F-1646-A14E-D146B51693EE}" sibTransId="{9A2D11C2-577E-FC4A-BCED-3B769EBA90F6}"/>
    <dgm:cxn modelId="{C180D234-5927-BC40-BCEA-43D33D0E2CFA}" type="presOf" srcId="{02DC4651-8C6F-6447-9B8F-D57C357757EB}" destId="{F711556B-CC33-6E40-9D5E-6524FC4A1052}" srcOrd="0" destOrd="0" presId="urn:microsoft.com/office/officeart/2005/8/layout/lProcess2"/>
    <dgm:cxn modelId="{D3860F36-28E4-1442-B86C-E63CCC3FE716}" type="presOf" srcId="{3234AAA2-C82A-B44F-87E5-BD58BA054E0F}" destId="{DE64535E-28E3-9144-82ED-ED0F42D2AAEE}" srcOrd="1" destOrd="0" presId="urn:microsoft.com/office/officeart/2005/8/layout/lProcess2"/>
    <dgm:cxn modelId="{329B575F-8B76-3B4B-9BD9-38FDE9A2A8A5}" type="presOf" srcId="{59372874-7672-E146-A97A-F29BFB4A2140}" destId="{E367BE70-C50A-6A43-8AFA-7CF7E142477B}" srcOrd="1" destOrd="0" presId="urn:microsoft.com/office/officeart/2005/8/layout/lProcess2"/>
    <dgm:cxn modelId="{75F3A062-C25E-EE44-801F-9095BD1C5120}" type="presOf" srcId="{F9308F1A-1492-F14D-AA25-68EB847A0DB3}" destId="{9C0BB106-18F0-064A-9F7C-7245A6EA83E6}" srcOrd="0" destOrd="0" presId="urn:microsoft.com/office/officeart/2005/8/layout/lProcess2"/>
    <dgm:cxn modelId="{8B9D4070-B4CC-F34F-B8B4-4F4F74F1B1AC}" srcId="{3234AAA2-C82A-B44F-87E5-BD58BA054E0F}" destId="{02DC4651-8C6F-6447-9B8F-D57C357757EB}" srcOrd="0" destOrd="0" parTransId="{CC53E30A-CA09-8949-8B35-41834609C58A}" sibTransId="{2EFD9D0C-B667-974D-8EEE-876172C6068D}"/>
    <dgm:cxn modelId="{64632D81-51A2-6B4B-9F06-658DFD074D36}" srcId="{59372874-7672-E146-A97A-F29BFB4A2140}" destId="{F9308F1A-1492-F14D-AA25-68EB847A0DB3}" srcOrd="1" destOrd="0" parTransId="{6587E665-7412-CC4B-8376-E44CFD4886EF}" sibTransId="{91D74F09-50FE-8A4E-8C86-D04F1C2F50FB}"/>
    <dgm:cxn modelId="{4CD5B385-F4AE-6B4E-A557-3E5FBE186B3A}" srcId="{CDE7C5DF-1F4E-144D-B3C6-CCDDA29A64DD}" destId="{59372874-7672-E146-A97A-F29BFB4A2140}" srcOrd="0" destOrd="0" parTransId="{AFA358CC-DE03-B14E-9AD6-513B9ED3EF89}" sibTransId="{EF9C2E62-DCA0-D848-903A-2D9F9C026F51}"/>
    <dgm:cxn modelId="{98DE5C93-DBEB-254C-B03C-54648A10B03D}" type="presOf" srcId="{59372874-7672-E146-A97A-F29BFB4A2140}" destId="{1F9EAEE1-B141-8149-B598-A2FC9726C17B}" srcOrd="0" destOrd="0" presId="urn:microsoft.com/office/officeart/2005/8/layout/lProcess2"/>
    <dgm:cxn modelId="{752AFBC6-0A6F-E64D-8873-6214DED38720}" srcId="{CDE7C5DF-1F4E-144D-B3C6-CCDDA29A64DD}" destId="{3234AAA2-C82A-B44F-87E5-BD58BA054E0F}" srcOrd="2" destOrd="0" parTransId="{E5862108-903B-1C4B-9377-81DD29E52B29}" sibTransId="{B6EE5F2B-A910-414E-A3BF-34358F619072}"/>
    <dgm:cxn modelId="{21896DD5-9159-5A48-95C3-0628E40AD5D5}" srcId="{92F30862-F847-FC4F-9375-31010EECD883}" destId="{BD3D1B08-BA2C-A847-81FA-0E907AC86072}" srcOrd="0" destOrd="0" parTransId="{47925BA2-F0AA-1349-914E-93DB729B1439}" sibTransId="{DEA69FE8-A421-8F40-BC0D-0B81014C6103}"/>
    <dgm:cxn modelId="{09ECF6DD-E119-374A-AA19-1EFBB9A7AE59}" srcId="{CDE7C5DF-1F4E-144D-B3C6-CCDDA29A64DD}" destId="{92F30862-F847-FC4F-9375-31010EECD883}" srcOrd="1" destOrd="0" parTransId="{70431AB4-DF3F-4645-82B4-916A5B03ED2B}" sibTransId="{BC376F47-B3AB-B74F-80ED-DB7222180FD2}"/>
    <dgm:cxn modelId="{0DFD91DF-68AD-E649-B09C-E5EAFAEF15BB}" type="presOf" srcId="{BD3D1B08-BA2C-A847-81FA-0E907AC86072}" destId="{331622DA-667B-3D42-86F2-0516235F2E15}" srcOrd="0" destOrd="0" presId="urn:microsoft.com/office/officeart/2005/8/layout/lProcess2"/>
    <dgm:cxn modelId="{CE6F23E2-A7A9-1447-B201-56CC65F45CC6}" type="presOf" srcId="{92F30862-F847-FC4F-9375-31010EECD883}" destId="{200D4077-F322-A54F-A959-16520676AF19}" srcOrd="0" destOrd="0" presId="urn:microsoft.com/office/officeart/2005/8/layout/lProcess2"/>
    <dgm:cxn modelId="{9D4DE0EB-08A6-3544-A58B-08122AF0FDBE}" type="presOf" srcId="{92F30862-F847-FC4F-9375-31010EECD883}" destId="{E415A12E-187B-9149-B76A-23CD314DDAC8}" srcOrd="1" destOrd="0" presId="urn:microsoft.com/office/officeart/2005/8/layout/lProcess2"/>
    <dgm:cxn modelId="{791A79EE-56E7-A044-A12E-44CBF852734D}" type="presOf" srcId="{3234AAA2-C82A-B44F-87E5-BD58BA054E0F}" destId="{1EA47F75-BED3-5244-AD77-D9664E47C6FF}" srcOrd="0" destOrd="0" presId="urn:microsoft.com/office/officeart/2005/8/layout/lProcess2"/>
    <dgm:cxn modelId="{5AACC05E-5AB9-0E49-99B2-6E1BA6A41FDB}" type="presParOf" srcId="{635717B1-99B8-854E-8F70-444337E2E550}" destId="{EE209E84-B891-3047-A320-4AEEC3330BB8}" srcOrd="0" destOrd="0" presId="urn:microsoft.com/office/officeart/2005/8/layout/lProcess2"/>
    <dgm:cxn modelId="{9FAD7FA9-8F47-104B-A9DC-EA081AA4F40E}" type="presParOf" srcId="{EE209E84-B891-3047-A320-4AEEC3330BB8}" destId="{1F9EAEE1-B141-8149-B598-A2FC9726C17B}" srcOrd="0" destOrd="0" presId="urn:microsoft.com/office/officeart/2005/8/layout/lProcess2"/>
    <dgm:cxn modelId="{C8412F36-AC01-7A44-9697-143DB9CEC9BA}" type="presParOf" srcId="{EE209E84-B891-3047-A320-4AEEC3330BB8}" destId="{E367BE70-C50A-6A43-8AFA-7CF7E142477B}" srcOrd="1" destOrd="0" presId="urn:microsoft.com/office/officeart/2005/8/layout/lProcess2"/>
    <dgm:cxn modelId="{EA56AD11-7104-9640-9FC3-D2804E8F4001}" type="presParOf" srcId="{EE209E84-B891-3047-A320-4AEEC3330BB8}" destId="{6AC02209-CF3A-0249-91E1-9F1A42D58FAE}" srcOrd="2" destOrd="0" presId="urn:microsoft.com/office/officeart/2005/8/layout/lProcess2"/>
    <dgm:cxn modelId="{46A30A50-3737-8B4D-B495-F1122505DBF8}" type="presParOf" srcId="{6AC02209-CF3A-0249-91E1-9F1A42D58FAE}" destId="{7EE38C84-00CF-1247-9F8C-618383AEFFBD}" srcOrd="0" destOrd="0" presId="urn:microsoft.com/office/officeart/2005/8/layout/lProcess2"/>
    <dgm:cxn modelId="{ACB3255D-F798-B843-9790-95F14015FF43}" type="presParOf" srcId="{7EE38C84-00CF-1247-9F8C-618383AEFFBD}" destId="{E1C9B790-AD02-DB4B-90E8-7BFEE9B60B8A}" srcOrd="0" destOrd="0" presId="urn:microsoft.com/office/officeart/2005/8/layout/lProcess2"/>
    <dgm:cxn modelId="{E754EB58-08C0-E14D-AAC5-D1578D9E5664}" type="presParOf" srcId="{7EE38C84-00CF-1247-9F8C-618383AEFFBD}" destId="{FD11D5FD-18A1-A246-9B5B-AC50BEFA8723}" srcOrd="1" destOrd="0" presId="urn:microsoft.com/office/officeart/2005/8/layout/lProcess2"/>
    <dgm:cxn modelId="{813D1571-0E72-644F-A07F-89F6473710DF}" type="presParOf" srcId="{7EE38C84-00CF-1247-9F8C-618383AEFFBD}" destId="{9C0BB106-18F0-064A-9F7C-7245A6EA83E6}" srcOrd="2" destOrd="0" presId="urn:microsoft.com/office/officeart/2005/8/layout/lProcess2"/>
    <dgm:cxn modelId="{D328F87F-21F5-714F-9FB7-F211915773E5}" type="presParOf" srcId="{635717B1-99B8-854E-8F70-444337E2E550}" destId="{12284197-3CBC-A34B-949D-A231607C1E8B}" srcOrd="1" destOrd="0" presId="urn:microsoft.com/office/officeart/2005/8/layout/lProcess2"/>
    <dgm:cxn modelId="{BCE740ED-04BF-434E-8FEA-78F3668C6118}" type="presParOf" srcId="{635717B1-99B8-854E-8F70-444337E2E550}" destId="{B431EFE1-C863-1C48-A3AC-77CE92A996E4}" srcOrd="2" destOrd="0" presId="urn:microsoft.com/office/officeart/2005/8/layout/lProcess2"/>
    <dgm:cxn modelId="{BBE8E148-330B-2A45-91F3-7D6EB629A869}" type="presParOf" srcId="{B431EFE1-C863-1C48-A3AC-77CE92A996E4}" destId="{200D4077-F322-A54F-A959-16520676AF19}" srcOrd="0" destOrd="0" presId="urn:microsoft.com/office/officeart/2005/8/layout/lProcess2"/>
    <dgm:cxn modelId="{CB56E221-F88E-FD47-9496-8D41D0D28A88}" type="presParOf" srcId="{B431EFE1-C863-1C48-A3AC-77CE92A996E4}" destId="{E415A12E-187B-9149-B76A-23CD314DDAC8}" srcOrd="1" destOrd="0" presId="urn:microsoft.com/office/officeart/2005/8/layout/lProcess2"/>
    <dgm:cxn modelId="{58069DFD-337B-484D-81D4-6343DAFF6EED}" type="presParOf" srcId="{B431EFE1-C863-1C48-A3AC-77CE92A996E4}" destId="{834C08AE-444E-F446-B0BF-3487CD228505}" srcOrd="2" destOrd="0" presId="urn:microsoft.com/office/officeart/2005/8/layout/lProcess2"/>
    <dgm:cxn modelId="{6B826E0E-A1E1-9D4F-9A76-1A15C480919D}" type="presParOf" srcId="{834C08AE-444E-F446-B0BF-3487CD228505}" destId="{534131B6-A042-2F47-B9FB-6D8DAFBA1F6D}" srcOrd="0" destOrd="0" presId="urn:microsoft.com/office/officeart/2005/8/layout/lProcess2"/>
    <dgm:cxn modelId="{14577FE3-E79A-1949-B26E-0D485D2BD999}" type="presParOf" srcId="{534131B6-A042-2F47-B9FB-6D8DAFBA1F6D}" destId="{331622DA-667B-3D42-86F2-0516235F2E15}" srcOrd="0" destOrd="0" presId="urn:microsoft.com/office/officeart/2005/8/layout/lProcess2"/>
    <dgm:cxn modelId="{C7F4E4E1-9BE9-DD45-B710-B33855AEC625}" type="presParOf" srcId="{635717B1-99B8-854E-8F70-444337E2E550}" destId="{237E2EFB-A677-D844-819C-BBDED44A17C5}" srcOrd="3" destOrd="0" presId="urn:microsoft.com/office/officeart/2005/8/layout/lProcess2"/>
    <dgm:cxn modelId="{E68A7686-B35C-E54D-A2AA-94895E1983D7}" type="presParOf" srcId="{635717B1-99B8-854E-8F70-444337E2E550}" destId="{49A3A6F1-0ADA-9941-AEE8-8E3D396BEBB6}" srcOrd="4" destOrd="0" presId="urn:microsoft.com/office/officeart/2005/8/layout/lProcess2"/>
    <dgm:cxn modelId="{C4DC8DD8-8E37-A449-AF53-8C2D54A3BADC}" type="presParOf" srcId="{49A3A6F1-0ADA-9941-AEE8-8E3D396BEBB6}" destId="{1EA47F75-BED3-5244-AD77-D9664E47C6FF}" srcOrd="0" destOrd="0" presId="urn:microsoft.com/office/officeart/2005/8/layout/lProcess2"/>
    <dgm:cxn modelId="{4903066D-4C63-D442-B313-F0A620CD3979}" type="presParOf" srcId="{49A3A6F1-0ADA-9941-AEE8-8E3D396BEBB6}" destId="{DE64535E-28E3-9144-82ED-ED0F42D2AAEE}" srcOrd="1" destOrd="0" presId="urn:microsoft.com/office/officeart/2005/8/layout/lProcess2"/>
    <dgm:cxn modelId="{A4CFDEB2-3173-414C-8A15-BB6822B38D19}" type="presParOf" srcId="{49A3A6F1-0ADA-9941-AEE8-8E3D396BEBB6}" destId="{1D30DF71-C875-B746-BD57-739E889A911A}" srcOrd="2" destOrd="0" presId="urn:microsoft.com/office/officeart/2005/8/layout/lProcess2"/>
    <dgm:cxn modelId="{F859185D-567E-B84D-A45C-B6DA4CE3C958}" type="presParOf" srcId="{1D30DF71-C875-B746-BD57-739E889A911A}" destId="{B8BA19E8-688C-424C-829D-A7B0DEE3A1AE}" srcOrd="0" destOrd="0" presId="urn:microsoft.com/office/officeart/2005/8/layout/lProcess2"/>
    <dgm:cxn modelId="{79536E11-1C43-1E46-BFA7-2611914FE8CB}" type="presParOf" srcId="{B8BA19E8-688C-424C-829D-A7B0DEE3A1AE}" destId="{F711556B-CC33-6E40-9D5E-6524FC4A1052}"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C7D9F4-1003-C242-8E1F-F3B2885A37A2}"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F4DB9DA-4932-A14E-B358-BA616C5EE288}">
      <dgm:prSet phldrT="[Text]"/>
      <dgm:spPr>
        <a:solidFill>
          <a:schemeClr val="accent5">
            <a:lumMod val="75000"/>
          </a:schemeClr>
        </a:solidFill>
      </dgm:spPr>
      <dgm:t>
        <a:bodyPr/>
        <a:lstStyle/>
        <a:p>
          <a:r>
            <a:rPr lang="en-US" b="0" i="0" dirty="0">
              <a:solidFill>
                <a:schemeClr val="bg1"/>
              </a:solidFill>
              <a:effectLst/>
              <a:latin typeface="+mn-lt"/>
              <a:ea typeface="ＭＳ Ｐゴシック" pitchFamily="-1" charset="-128"/>
              <a:cs typeface="ＭＳ Ｐゴシック" pitchFamily="-1" charset="-128"/>
            </a:rPr>
            <a:t>ICMP flood</a:t>
          </a:r>
          <a:endParaRPr lang="en-US" b="0" i="0" dirty="0">
            <a:solidFill>
              <a:schemeClr val="bg1"/>
            </a:solidFill>
            <a:effectLst/>
            <a:latin typeface="+mn-lt"/>
          </a:endParaRPr>
        </a:p>
      </dgm:t>
    </dgm:pt>
    <dgm:pt modelId="{AFDAE78B-1B94-9D40-A0C0-C36162765CB8}" type="parTrans" cxnId="{AA61416E-51BB-0F49-8AA2-199DF982550D}">
      <dgm:prSet/>
      <dgm:spPr/>
      <dgm:t>
        <a:bodyPr/>
        <a:lstStyle/>
        <a:p>
          <a:endParaRPr lang="en-US"/>
        </a:p>
      </dgm:t>
    </dgm:pt>
    <dgm:pt modelId="{D4F9D7DF-D6F0-9B42-B5F0-D64C466F2152}" type="sibTrans" cxnId="{AA61416E-51BB-0F49-8AA2-199DF982550D}">
      <dgm:prSet/>
      <dgm:spPr/>
      <dgm:t>
        <a:bodyPr/>
        <a:lstStyle/>
        <a:p>
          <a:endParaRPr lang="en-US"/>
        </a:p>
      </dgm:t>
    </dgm:pt>
    <dgm:pt modelId="{BD9F2CAD-D5C3-534E-A493-DFC1D640DDDD}">
      <dgm:prSet/>
      <dgm:spPr>
        <a:solidFill>
          <a:schemeClr val="tx1"/>
        </a:solidFill>
      </dgm:spPr>
      <dgm:t>
        <a:bodyPr/>
        <a:lstStyle/>
        <a:p>
          <a:r>
            <a:rPr lang="en-US" b="1" i="0" dirty="0">
              <a:effectLst/>
              <a:latin typeface="+mn-lt"/>
            </a:rPr>
            <a:t>Ping flood using ICMP echo request packets</a:t>
          </a:r>
        </a:p>
      </dgm:t>
    </dgm:pt>
    <dgm:pt modelId="{59EF927F-E926-C44A-8E66-EA2A682E41A3}" type="parTrans" cxnId="{DB582794-3D33-DD46-9FC5-6B5A8253EB49}">
      <dgm:prSet/>
      <dgm:spPr/>
      <dgm:t>
        <a:bodyPr/>
        <a:lstStyle/>
        <a:p>
          <a:endParaRPr lang="en-US"/>
        </a:p>
      </dgm:t>
    </dgm:pt>
    <dgm:pt modelId="{1130C333-3928-0942-AB09-929FE01C2B5E}" type="sibTrans" cxnId="{DB582794-3D33-DD46-9FC5-6B5A8253EB49}">
      <dgm:prSet/>
      <dgm:spPr/>
      <dgm:t>
        <a:bodyPr/>
        <a:lstStyle/>
        <a:p>
          <a:endParaRPr lang="en-US"/>
        </a:p>
      </dgm:t>
    </dgm:pt>
    <dgm:pt modelId="{0D3173A9-4F5A-DF40-ABDC-E1266D496CAF}">
      <dgm:prSet/>
      <dgm:spPr>
        <a:solidFill>
          <a:schemeClr val="tx1"/>
        </a:solidFill>
      </dgm:spPr>
      <dgm:t>
        <a:bodyPr/>
        <a:lstStyle/>
        <a:p>
          <a:r>
            <a:rPr lang="en-US" b="1" i="0" dirty="0">
              <a:effectLst/>
              <a:latin typeface="+mn-lt"/>
            </a:rPr>
            <a:t>Traditionally network administrators allow such packets into their networks because ping is a useful network diagnostic tool</a:t>
          </a:r>
        </a:p>
      </dgm:t>
    </dgm:pt>
    <dgm:pt modelId="{C0CF5096-1C13-284C-9CBF-AB3204777B61}" type="parTrans" cxnId="{F56C85F0-BA70-884F-85B8-A60286C12DE9}">
      <dgm:prSet/>
      <dgm:spPr/>
      <dgm:t>
        <a:bodyPr/>
        <a:lstStyle/>
        <a:p>
          <a:endParaRPr lang="en-US"/>
        </a:p>
      </dgm:t>
    </dgm:pt>
    <dgm:pt modelId="{F75E82DB-170F-014F-8D17-333D1F9B7A96}" type="sibTrans" cxnId="{F56C85F0-BA70-884F-85B8-A60286C12DE9}">
      <dgm:prSet/>
      <dgm:spPr/>
      <dgm:t>
        <a:bodyPr/>
        <a:lstStyle/>
        <a:p>
          <a:endParaRPr lang="en-US"/>
        </a:p>
      </dgm:t>
    </dgm:pt>
    <dgm:pt modelId="{E09A460A-8805-D14E-8EA8-E2822ED804CF}">
      <dgm:prSet/>
      <dgm:spPr/>
      <dgm:t>
        <a:bodyPr/>
        <a:lstStyle/>
        <a:p>
          <a:r>
            <a:rPr lang="en-US" b="0" i="0" dirty="0">
              <a:solidFill>
                <a:schemeClr val="bg1"/>
              </a:solidFill>
              <a:effectLst/>
              <a:latin typeface="+mn-lt"/>
              <a:ea typeface="ＭＳ Ｐゴシック" pitchFamily="-1" charset="-128"/>
              <a:cs typeface="ＭＳ Ｐゴシック" pitchFamily="-1" charset="-128"/>
            </a:rPr>
            <a:t>UDP flood</a:t>
          </a:r>
        </a:p>
      </dgm:t>
    </dgm:pt>
    <dgm:pt modelId="{F30FE43B-306A-4A4B-A879-3A8A65B14858}" type="parTrans" cxnId="{AA643B78-5BD0-264D-8026-48165CCB596A}">
      <dgm:prSet/>
      <dgm:spPr/>
      <dgm:t>
        <a:bodyPr/>
        <a:lstStyle/>
        <a:p>
          <a:endParaRPr lang="en-US"/>
        </a:p>
      </dgm:t>
    </dgm:pt>
    <dgm:pt modelId="{C88C3FFA-975A-8346-8A70-A311716266F5}" type="sibTrans" cxnId="{AA643B78-5BD0-264D-8026-48165CCB596A}">
      <dgm:prSet/>
      <dgm:spPr/>
      <dgm:t>
        <a:bodyPr/>
        <a:lstStyle/>
        <a:p>
          <a:endParaRPr lang="en-US"/>
        </a:p>
      </dgm:t>
    </dgm:pt>
    <dgm:pt modelId="{C5963756-5DFA-3D4D-B9AA-9FBD529FDB09}">
      <dgm:prSet/>
      <dgm:spPr>
        <a:solidFill>
          <a:schemeClr val="tx1"/>
        </a:solidFill>
      </dgm:spPr>
      <dgm:t>
        <a:bodyPr/>
        <a:lstStyle/>
        <a:p>
          <a:r>
            <a:rPr lang="en-US" b="1" i="0" dirty="0">
              <a:effectLst/>
              <a:latin typeface="+mn-lt"/>
            </a:rPr>
            <a:t>Uses UDP packets directed to some port number on the target system</a:t>
          </a:r>
        </a:p>
      </dgm:t>
    </dgm:pt>
    <dgm:pt modelId="{F5652ACE-F35D-994B-B767-9CF194F2A8FB}" type="parTrans" cxnId="{7E1FC89F-4BBF-5644-9396-000A6F0E8CD5}">
      <dgm:prSet/>
      <dgm:spPr/>
      <dgm:t>
        <a:bodyPr/>
        <a:lstStyle/>
        <a:p>
          <a:endParaRPr lang="en-US"/>
        </a:p>
      </dgm:t>
    </dgm:pt>
    <dgm:pt modelId="{07B83594-679E-2546-BA3A-ED8F11BEC05B}" type="sibTrans" cxnId="{7E1FC89F-4BBF-5644-9396-000A6F0E8CD5}">
      <dgm:prSet/>
      <dgm:spPr/>
      <dgm:t>
        <a:bodyPr/>
        <a:lstStyle/>
        <a:p>
          <a:endParaRPr lang="en-US"/>
        </a:p>
      </dgm:t>
    </dgm:pt>
    <dgm:pt modelId="{64A9271E-D119-504A-9A66-416F2B2777F0}">
      <dgm:prSet/>
      <dgm:spPr>
        <a:solidFill>
          <a:schemeClr val="accent3">
            <a:lumMod val="75000"/>
          </a:schemeClr>
        </a:solidFill>
      </dgm:spPr>
      <dgm:t>
        <a:bodyPr/>
        <a:lstStyle/>
        <a:p>
          <a:r>
            <a:rPr lang="en-US" b="0" i="0" dirty="0">
              <a:solidFill>
                <a:schemeClr val="bg1"/>
              </a:solidFill>
              <a:effectLst/>
              <a:latin typeface="+mn-lt"/>
              <a:ea typeface="ＭＳ Ｐゴシック" pitchFamily="-1" charset="-128"/>
              <a:cs typeface="ＭＳ Ｐゴシック" pitchFamily="-1" charset="-128"/>
            </a:rPr>
            <a:t>TCP SYN flood</a:t>
          </a:r>
        </a:p>
      </dgm:t>
    </dgm:pt>
    <dgm:pt modelId="{0AB44505-EE65-9F42-B247-0738348AB1BE}" type="parTrans" cxnId="{D54FE80F-A610-D049-8389-8084B1BDC281}">
      <dgm:prSet/>
      <dgm:spPr/>
      <dgm:t>
        <a:bodyPr/>
        <a:lstStyle/>
        <a:p>
          <a:endParaRPr lang="en-US"/>
        </a:p>
      </dgm:t>
    </dgm:pt>
    <dgm:pt modelId="{D75EAB0A-6B17-954E-BC0E-1F13DFF95A9A}" type="sibTrans" cxnId="{D54FE80F-A610-D049-8389-8084B1BDC281}">
      <dgm:prSet/>
      <dgm:spPr/>
      <dgm:t>
        <a:bodyPr/>
        <a:lstStyle/>
        <a:p>
          <a:endParaRPr lang="en-US"/>
        </a:p>
      </dgm:t>
    </dgm:pt>
    <dgm:pt modelId="{3A9B6F0B-4336-2847-B4FC-8D7BC13EC137}">
      <dgm:prSet/>
      <dgm:spPr>
        <a:solidFill>
          <a:schemeClr val="tx1"/>
        </a:solidFill>
      </dgm:spPr>
      <dgm:t>
        <a:bodyPr/>
        <a:lstStyle/>
        <a:p>
          <a:r>
            <a:rPr lang="en-US" b="1" i="0" dirty="0">
              <a:effectLst/>
              <a:latin typeface="+mn-lt"/>
            </a:rPr>
            <a:t>Sends TCP packets to the target system</a:t>
          </a:r>
        </a:p>
      </dgm:t>
    </dgm:pt>
    <dgm:pt modelId="{C7191EC7-62E3-B447-8343-A566F846311E}" type="parTrans" cxnId="{F3D3B821-EE2C-204E-8FB8-8259A2D5BE19}">
      <dgm:prSet/>
      <dgm:spPr/>
      <dgm:t>
        <a:bodyPr/>
        <a:lstStyle/>
        <a:p>
          <a:endParaRPr lang="en-US"/>
        </a:p>
      </dgm:t>
    </dgm:pt>
    <dgm:pt modelId="{415CDB2F-0584-A54A-893D-CD901D13EB86}" type="sibTrans" cxnId="{F3D3B821-EE2C-204E-8FB8-8259A2D5BE19}">
      <dgm:prSet/>
      <dgm:spPr/>
      <dgm:t>
        <a:bodyPr/>
        <a:lstStyle/>
        <a:p>
          <a:endParaRPr lang="en-US"/>
        </a:p>
      </dgm:t>
    </dgm:pt>
    <dgm:pt modelId="{E6B6139F-0A87-C34E-B14C-47B9ED13C177}">
      <dgm:prSet/>
      <dgm:spPr>
        <a:solidFill>
          <a:schemeClr val="tx1"/>
        </a:solidFill>
      </dgm:spPr>
      <dgm:t>
        <a:bodyPr/>
        <a:lstStyle/>
        <a:p>
          <a:r>
            <a:rPr lang="en-US" b="1" i="0" dirty="0">
              <a:effectLst/>
              <a:latin typeface="+mn-lt"/>
            </a:rPr>
            <a:t>Total volume of packets is the aim of the attack rather than the system code</a:t>
          </a:r>
        </a:p>
      </dgm:t>
    </dgm:pt>
    <dgm:pt modelId="{5D6AB567-580E-5C47-BF18-CD29B8F4AD15}" type="parTrans" cxnId="{BDCB6EE8-7202-A14E-84B4-4CBDD92D628C}">
      <dgm:prSet/>
      <dgm:spPr/>
      <dgm:t>
        <a:bodyPr/>
        <a:lstStyle/>
        <a:p>
          <a:endParaRPr lang="en-US"/>
        </a:p>
      </dgm:t>
    </dgm:pt>
    <dgm:pt modelId="{6D6D790E-BED3-A64A-A29F-A9099F594562}" type="sibTrans" cxnId="{BDCB6EE8-7202-A14E-84B4-4CBDD92D628C}">
      <dgm:prSet/>
      <dgm:spPr/>
      <dgm:t>
        <a:bodyPr/>
        <a:lstStyle/>
        <a:p>
          <a:endParaRPr lang="en-US"/>
        </a:p>
      </dgm:t>
    </dgm:pt>
    <dgm:pt modelId="{5265BBEC-3F4E-AE43-8701-0B43844BD3E7}" type="pres">
      <dgm:prSet presAssocID="{FEC7D9F4-1003-C242-8E1F-F3B2885A37A2}" presName="Name0" presStyleCnt="0">
        <dgm:presLayoutVars>
          <dgm:dir/>
          <dgm:animLvl val="lvl"/>
          <dgm:resizeHandles val="exact"/>
        </dgm:presLayoutVars>
      </dgm:prSet>
      <dgm:spPr/>
    </dgm:pt>
    <dgm:pt modelId="{63DF7425-9165-7B4D-86E0-22F1A98CBDC0}" type="pres">
      <dgm:prSet presAssocID="{CF4DB9DA-4932-A14E-B358-BA616C5EE288}" presName="linNode" presStyleCnt="0"/>
      <dgm:spPr/>
    </dgm:pt>
    <dgm:pt modelId="{19357E6A-60B3-FC4E-9FC2-1ECE7041DD85}" type="pres">
      <dgm:prSet presAssocID="{CF4DB9DA-4932-A14E-B358-BA616C5EE288}" presName="parentText" presStyleLbl="node1" presStyleIdx="0" presStyleCnt="3">
        <dgm:presLayoutVars>
          <dgm:chMax val="1"/>
          <dgm:bulletEnabled val="1"/>
        </dgm:presLayoutVars>
      </dgm:prSet>
      <dgm:spPr/>
    </dgm:pt>
    <dgm:pt modelId="{565A0BC2-B705-7845-9587-D8A7832452F9}" type="pres">
      <dgm:prSet presAssocID="{CF4DB9DA-4932-A14E-B358-BA616C5EE288}" presName="descendantText" presStyleLbl="alignAccFollowNode1" presStyleIdx="0" presStyleCnt="3">
        <dgm:presLayoutVars>
          <dgm:bulletEnabled val="1"/>
        </dgm:presLayoutVars>
      </dgm:prSet>
      <dgm:spPr/>
    </dgm:pt>
    <dgm:pt modelId="{5D8A68C8-859A-6346-A37E-10D253E83A5A}" type="pres">
      <dgm:prSet presAssocID="{D4F9D7DF-D6F0-9B42-B5F0-D64C466F2152}" presName="sp" presStyleCnt="0"/>
      <dgm:spPr/>
    </dgm:pt>
    <dgm:pt modelId="{80E148F0-D1D2-334F-B963-0B71EF44DE47}" type="pres">
      <dgm:prSet presAssocID="{E09A460A-8805-D14E-8EA8-E2822ED804CF}" presName="linNode" presStyleCnt="0"/>
      <dgm:spPr/>
    </dgm:pt>
    <dgm:pt modelId="{5E105DE0-16B0-F645-ABF2-3DD1D6F6DDB8}" type="pres">
      <dgm:prSet presAssocID="{E09A460A-8805-D14E-8EA8-E2822ED804CF}" presName="parentText" presStyleLbl="node1" presStyleIdx="1" presStyleCnt="3">
        <dgm:presLayoutVars>
          <dgm:chMax val="1"/>
          <dgm:bulletEnabled val="1"/>
        </dgm:presLayoutVars>
      </dgm:prSet>
      <dgm:spPr/>
    </dgm:pt>
    <dgm:pt modelId="{AE11C2D4-26A0-484C-A22E-4A33CEF07817}" type="pres">
      <dgm:prSet presAssocID="{E09A460A-8805-D14E-8EA8-E2822ED804CF}" presName="descendantText" presStyleLbl="alignAccFollowNode1" presStyleIdx="1" presStyleCnt="3">
        <dgm:presLayoutVars>
          <dgm:bulletEnabled val="1"/>
        </dgm:presLayoutVars>
      </dgm:prSet>
      <dgm:spPr/>
    </dgm:pt>
    <dgm:pt modelId="{659B3031-C86D-7C41-BA8C-22713F6A8A80}" type="pres">
      <dgm:prSet presAssocID="{C88C3FFA-975A-8346-8A70-A311716266F5}" presName="sp" presStyleCnt="0"/>
      <dgm:spPr/>
    </dgm:pt>
    <dgm:pt modelId="{40D99705-D87E-AB47-87FF-D8E13113A14D}" type="pres">
      <dgm:prSet presAssocID="{64A9271E-D119-504A-9A66-416F2B2777F0}" presName="linNode" presStyleCnt="0"/>
      <dgm:spPr/>
    </dgm:pt>
    <dgm:pt modelId="{46E720AB-F321-FB41-8240-75830E95D297}" type="pres">
      <dgm:prSet presAssocID="{64A9271E-D119-504A-9A66-416F2B2777F0}" presName="parentText" presStyleLbl="node1" presStyleIdx="2" presStyleCnt="3">
        <dgm:presLayoutVars>
          <dgm:chMax val="1"/>
          <dgm:bulletEnabled val="1"/>
        </dgm:presLayoutVars>
      </dgm:prSet>
      <dgm:spPr/>
    </dgm:pt>
    <dgm:pt modelId="{4B1A1837-8231-6840-8D50-F6DB4B3D4684}" type="pres">
      <dgm:prSet presAssocID="{64A9271E-D119-504A-9A66-416F2B2777F0}" presName="descendantText" presStyleLbl="alignAccFollowNode1" presStyleIdx="2" presStyleCnt="3">
        <dgm:presLayoutVars>
          <dgm:bulletEnabled val="1"/>
        </dgm:presLayoutVars>
      </dgm:prSet>
      <dgm:spPr/>
    </dgm:pt>
  </dgm:ptLst>
  <dgm:cxnLst>
    <dgm:cxn modelId="{D54FE80F-A610-D049-8389-8084B1BDC281}" srcId="{FEC7D9F4-1003-C242-8E1F-F3B2885A37A2}" destId="{64A9271E-D119-504A-9A66-416F2B2777F0}" srcOrd="2" destOrd="0" parTransId="{0AB44505-EE65-9F42-B247-0738348AB1BE}" sibTransId="{D75EAB0A-6B17-954E-BC0E-1F13DFF95A9A}"/>
    <dgm:cxn modelId="{F3D3B821-EE2C-204E-8FB8-8259A2D5BE19}" srcId="{64A9271E-D119-504A-9A66-416F2B2777F0}" destId="{3A9B6F0B-4336-2847-B4FC-8D7BC13EC137}" srcOrd="0" destOrd="0" parTransId="{C7191EC7-62E3-B447-8343-A566F846311E}" sibTransId="{415CDB2F-0584-A54A-893D-CD901D13EB86}"/>
    <dgm:cxn modelId="{9EA7ED2E-14C6-AD4B-ADD9-00485E7A0A79}" type="presOf" srcId="{E09A460A-8805-D14E-8EA8-E2822ED804CF}" destId="{5E105DE0-16B0-F645-ABF2-3DD1D6F6DDB8}" srcOrd="0" destOrd="0" presId="urn:microsoft.com/office/officeart/2005/8/layout/vList5"/>
    <dgm:cxn modelId="{4F672249-D82A-F744-85D1-6613C7419AFE}" type="presOf" srcId="{E6B6139F-0A87-C34E-B14C-47B9ED13C177}" destId="{4B1A1837-8231-6840-8D50-F6DB4B3D4684}" srcOrd="0" destOrd="1" presId="urn:microsoft.com/office/officeart/2005/8/layout/vList5"/>
    <dgm:cxn modelId="{5903CA4E-6479-1447-8D34-2708C4DFDF16}" type="presOf" srcId="{0D3173A9-4F5A-DF40-ABDC-E1266D496CAF}" destId="{565A0BC2-B705-7845-9587-D8A7832452F9}" srcOrd="0" destOrd="1" presId="urn:microsoft.com/office/officeart/2005/8/layout/vList5"/>
    <dgm:cxn modelId="{2AD49A53-F076-3947-84EF-5DB4877D1F54}" type="presOf" srcId="{FEC7D9F4-1003-C242-8E1F-F3B2885A37A2}" destId="{5265BBEC-3F4E-AE43-8701-0B43844BD3E7}" srcOrd="0" destOrd="0" presId="urn:microsoft.com/office/officeart/2005/8/layout/vList5"/>
    <dgm:cxn modelId="{2476F362-548C-ED4C-B02F-989129D9F52A}" type="presOf" srcId="{3A9B6F0B-4336-2847-B4FC-8D7BC13EC137}" destId="{4B1A1837-8231-6840-8D50-F6DB4B3D4684}" srcOrd="0" destOrd="0" presId="urn:microsoft.com/office/officeart/2005/8/layout/vList5"/>
    <dgm:cxn modelId="{0FA6D165-8B6E-B946-BE24-2FADA075A125}" type="presOf" srcId="{C5963756-5DFA-3D4D-B9AA-9FBD529FDB09}" destId="{AE11C2D4-26A0-484C-A22E-4A33CEF07817}" srcOrd="0" destOrd="0" presId="urn:microsoft.com/office/officeart/2005/8/layout/vList5"/>
    <dgm:cxn modelId="{AA61416E-51BB-0F49-8AA2-199DF982550D}" srcId="{FEC7D9F4-1003-C242-8E1F-F3B2885A37A2}" destId="{CF4DB9DA-4932-A14E-B358-BA616C5EE288}" srcOrd="0" destOrd="0" parTransId="{AFDAE78B-1B94-9D40-A0C0-C36162765CB8}" sibTransId="{D4F9D7DF-D6F0-9B42-B5F0-D64C466F2152}"/>
    <dgm:cxn modelId="{AA643B78-5BD0-264D-8026-48165CCB596A}" srcId="{FEC7D9F4-1003-C242-8E1F-F3B2885A37A2}" destId="{E09A460A-8805-D14E-8EA8-E2822ED804CF}" srcOrd="1" destOrd="0" parTransId="{F30FE43B-306A-4A4B-A879-3A8A65B14858}" sibTransId="{C88C3FFA-975A-8346-8A70-A311716266F5}"/>
    <dgm:cxn modelId="{DB582794-3D33-DD46-9FC5-6B5A8253EB49}" srcId="{CF4DB9DA-4932-A14E-B358-BA616C5EE288}" destId="{BD9F2CAD-D5C3-534E-A493-DFC1D640DDDD}" srcOrd="0" destOrd="0" parTransId="{59EF927F-E926-C44A-8E66-EA2A682E41A3}" sibTransId="{1130C333-3928-0942-AB09-929FE01C2B5E}"/>
    <dgm:cxn modelId="{CCE1FB9A-8C17-7045-A62D-69732452A005}" type="presOf" srcId="{CF4DB9DA-4932-A14E-B358-BA616C5EE288}" destId="{19357E6A-60B3-FC4E-9FC2-1ECE7041DD85}" srcOrd="0" destOrd="0" presId="urn:microsoft.com/office/officeart/2005/8/layout/vList5"/>
    <dgm:cxn modelId="{7E1FC89F-4BBF-5644-9396-000A6F0E8CD5}" srcId="{E09A460A-8805-D14E-8EA8-E2822ED804CF}" destId="{C5963756-5DFA-3D4D-B9AA-9FBD529FDB09}" srcOrd="0" destOrd="0" parTransId="{F5652ACE-F35D-994B-B767-9CF194F2A8FB}" sibTransId="{07B83594-679E-2546-BA3A-ED8F11BEC05B}"/>
    <dgm:cxn modelId="{156E32CC-8796-7644-8D08-3CB882D6155D}" type="presOf" srcId="{64A9271E-D119-504A-9A66-416F2B2777F0}" destId="{46E720AB-F321-FB41-8240-75830E95D297}" srcOrd="0" destOrd="0" presId="urn:microsoft.com/office/officeart/2005/8/layout/vList5"/>
    <dgm:cxn modelId="{BDCB6EE8-7202-A14E-84B4-4CBDD92D628C}" srcId="{64A9271E-D119-504A-9A66-416F2B2777F0}" destId="{E6B6139F-0A87-C34E-B14C-47B9ED13C177}" srcOrd="1" destOrd="0" parTransId="{5D6AB567-580E-5C47-BF18-CD29B8F4AD15}" sibTransId="{6D6D790E-BED3-A64A-A29F-A9099F594562}"/>
    <dgm:cxn modelId="{F56C85F0-BA70-884F-85B8-A60286C12DE9}" srcId="{CF4DB9DA-4932-A14E-B358-BA616C5EE288}" destId="{0D3173A9-4F5A-DF40-ABDC-E1266D496CAF}" srcOrd="1" destOrd="0" parTransId="{C0CF5096-1C13-284C-9CBF-AB3204777B61}" sibTransId="{F75E82DB-170F-014F-8D17-333D1F9B7A96}"/>
    <dgm:cxn modelId="{06BBFDFF-FC5B-724C-9B71-E2FD758E336A}" type="presOf" srcId="{BD9F2CAD-D5C3-534E-A493-DFC1D640DDDD}" destId="{565A0BC2-B705-7845-9587-D8A7832452F9}" srcOrd="0" destOrd="0" presId="urn:microsoft.com/office/officeart/2005/8/layout/vList5"/>
    <dgm:cxn modelId="{25BFE809-0B4D-024C-A56C-2EF386A72FF9}" type="presParOf" srcId="{5265BBEC-3F4E-AE43-8701-0B43844BD3E7}" destId="{63DF7425-9165-7B4D-86E0-22F1A98CBDC0}" srcOrd="0" destOrd="0" presId="urn:microsoft.com/office/officeart/2005/8/layout/vList5"/>
    <dgm:cxn modelId="{0CF7E40C-75AE-1E42-BCAD-82AF7F529BC8}" type="presParOf" srcId="{63DF7425-9165-7B4D-86E0-22F1A98CBDC0}" destId="{19357E6A-60B3-FC4E-9FC2-1ECE7041DD85}" srcOrd="0" destOrd="0" presId="urn:microsoft.com/office/officeart/2005/8/layout/vList5"/>
    <dgm:cxn modelId="{D9D30BB1-3945-6C4A-9C11-569CB1D3ABDB}" type="presParOf" srcId="{63DF7425-9165-7B4D-86E0-22F1A98CBDC0}" destId="{565A0BC2-B705-7845-9587-D8A7832452F9}" srcOrd="1" destOrd="0" presId="urn:microsoft.com/office/officeart/2005/8/layout/vList5"/>
    <dgm:cxn modelId="{9B87420A-26B9-3C4C-837F-C192F0120F45}" type="presParOf" srcId="{5265BBEC-3F4E-AE43-8701-0B43844BD3E7}" destId="{5D8A68C8-859A-6346-A37E-10D253E83A5A}" srcOrd="1" destOrd="0" presId="urn:microsoft.com/office/officeart/2005/8/layout/vList5"/>
    <dgm:cxn modelId="{3CE7F8D1-4358-AA4F-8554-186B69BF2CA5}" type="presParOf" srcId="{5265BBEC-3F4E-AE43-8701-0B43844BD3E7}" destId="{80E148F0-D1D2-334F-B963-0B71EF44DE47}" srcOrd="2" destOrd="0" presId="urn:microsoft.com/office/officeart/2005/8/layout/vList5"/>
    <dgm:cxn modelId="{3A60AF32-2876-B945-973D-8D36C7E0D2DF}" type="presParOf" srcId="{80E148F0-D1D2-334F-B963-0B71EF44DE47}" destId="{5E105DE0-16B0-F645-ABF2-3DD1D6F6DDB8}" srcOrd="0" destOrd="0" presId="urn:microsoft.com/office/officeart/2005/8/layout/vList5"/>
    <dgm:cxn modelId="{48AC761F-FFB5-CD49-A382-C3E55F9AEEE2}" type="presParOf" srcId="{80E148F0-D1D2-334F-B963-0B71EF44DE47}" destId="{AE11C2D4-26A0-484C-A22E-4A33CEF07817}" srcOrd="1" destOrd="0" presId="urn:microsoft.com/office/officeart/2005/8/layout/vList5"/>
    <dgm:cxn modelId="{F171FDA3-2302-CA40-BE14-47C4BC8B090F}" type="presParOf" srcId="{5265BBEC-3F4E-AE43-8701-0B43844BD3E7}" destId="{659B3031-C86D-7C41-BA8C-22713F6A8A80}" srcOrd="3" destOrd="0" presId="urn:microsoft.com/office/officeart/2005/8/layout/vList5"/>
    <dgm:cxn modelId="{FA0B6B83-0692-124C-BA71-6D7C7AE3401C}" type="presParOf" srcId="{5265BBEC-3F4E-AE43-8701-0B43844BD3E7}" destId="{40D99705-D87E-AB47-87FF-D8E13113A14D}" srcOrd="4" destOrd="0" presId="urn:microsoft.com/office/officeart/2005/8/layout/vList5"/>
    <dgm:cxn modelId="{5EB929CF-5A75-0C4D-9F0D-513E3057E4CC}" type="presParOf" srcId="{40D99705-D87E-AB47-87FF-D8E13113A14D}" destId="{46E720AB-F321-FB41-8240-75830E95D297}" srcOrd="0" destOrd="0" presId="urn:microsoft.com/office/officeart/2005/8/layout/vList5"/>
    <dgm:cxn modelId="{4D24078C-4514-154E-8508-EFF7EA178E9C}" type="presParOf" srcId="{40D99705-D87E-AB47-87FF-D8E13113A14D}" destId="{4B1A1837-8231-6840-8D50-F6DB4B3D468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1F60B3-2732-2542-88E4-C21EF9744ED0}"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96EAC36-0957-714C-A19E-840E0385D6ED}">
      <dgm:prSet/>
      <dgm:spPr>
        <a:solidFill>
          <a:schemeClr val="accent5"/>
        </a:solidFill>
      </dgm:spPr>
      <dgm:t>
        <a:bodyPr/>
        <a:lstStyle/>
        <a:p>
          <a:pPr rtl="0"/>
          <a:r>
            <a:rPr lang="en-US" b="1" dirty="0">
              <a:solidFill>
                <a:schemeClr val="bg1"/>
              </a:solidFill>
              <a:latin typeface="+mn-lt"/>
            </a:rPr>
            <a:t>Use of multiple systems to generate attacks</a:t>
          </a:r>
        </a:p>
      </dgm:t>
    </dgm:pt>
    <dgm:pt modelId="{5AB3A8A4-33AC-DC43-9B3C-6977D34281D2}" type="parTrans" cxnId="{E250BA7C-1A04-9B4A-8B38-F33B118CA174}">
      <dgm:prSet/>
      <dgm:spPr/>
      <dgm:t>
        <a:bodyPr/>
        <a:lstStyle/>
        <a:p>
          <a:endParaRPr lang="en-US"/>
        </a:p>
      </dgm:t>
    </dgm:pt>
    <dgm:pt modelId="{EA789981-1354-F54D-BA65-B87B1443EE30}" type="sibTrans" cxnId="{E250BA7C-1A04-9B4A-8B38-F33B118CA174}">
      <dgm:prSet/>
      <dgm:spPr/>
      <dgm:t>
        <a:bodyPr/>
        <a:lstStyle/>
        <a:p>
          <a:endParaRPr lang="en-US"/>
        </a:p>
      </dgm:t>
    </dgm:pt>
    <dgm:pt modelId="{56D0B682-081D-7A43-9D12-6717B580C8E2}">
      <dgm:prSet/>
      <dgm:spPr>
        <a:solidFill>
          <a:schemeClr val="accent1"/>
        </a:solidFill>
      </dgm:spPr>
      <dgm:t>
        <a:bodyPr/>
        <a:lstStyle/>
        <a:p>
          <a:pPr rtl="0"/>
          <a:r>
            <a:rPr lang="en-US" b="1" dirty="0">
              <a:solidFill>
                <a:schemeClr val="bg1"/>
              </a:solidFill>
              <a:latin typeface="+mn-lt"/>
            </a:rPr>
            <a:t>Attacker uses a flaw in operating system or in a common application to gain access and installs their program on it (zombie)</a:t>
          </a:r>
        </a:p>
      </dgm:t>
    </dgm:pt>
    <dgm:pt modelId="{29DA2611-988D-5C4B-829A-DAC8FFB7366F}" type="parTrans" cxnId="{89C7982F-4F25-4E4B-80AF-EF60FC1EA280}">
      <dgm:prSet/>
      <dgm:spPr/>
      <dgm:t>
        <a:bodyPr/>
        <a:lstStyle/>
        <a:p>
          <a:endParaRPr lang="en-US"/>
        </a:p>
      </dgm:t>
    </dgm:pt>
    <dgm:pt modelId="{BF1902D1-4FFD-0D48-8345-DF8C4130549F}" type="sibTrans" cxnId="{89C7982F-4F25-4E4B-80AF-EF60FC1EA280}">
      <dgm:prSet/>
      <dgm:spPr/>
      <dgm:t>
        <a:bodyPr/>
        <a:lstStyle/>
        <a:p>
          <a:endParaRPr lang="en-US"/>
        </a:p>
      </dgm:t>
    </dgm:pt>
    <dgm:pt modelId="{6D75ACAA-08FB-3848-8596-04FD3613AD0E}">
      <dgm:prSet/>
      <dgm:spPr>
        <a:solidFill>
          <a:schemeClr val="accent3">
            <a:lumMod val="75000"/>
          </a:schemeClr>
        </a:solidFill>
      </dgm:spPr>
      <dgm:t>
        <a:bodyPr/>
        <a:lstStyle/>
        <a:p>
          <a:pPr rtl="0"/>
          <a:r>
            <a:rPr lang="en-US" b="1" dirty="0">
              <a:solidFill>
                <a:schemeClr val="bg1"/>
              </a:solidFill>
              <a:latin typeface="+mn-lt"/>
            </a:rPr>
            <a:t>Large collections of such systems under the control of one attacker’s control can be created, forming a botnet</a:t>
          </a:r>
        </a:p>
      </dgm:t>
    </dgm:pt>
    <dgm:pt modelId="{455FCBE0-005F-D74C-9E16-3DBA1F012271}" type="parTrans" cxnId="{7D1B104B-874B-BA4C-A74C-D584C7760168}">
      <dgm:prSet/>
      <dgm:spPr/>
      <dgm:t>
        <a:bodyPr/>
        <a:lstStyle/>
        <a:p>
          <a:endParaRPr lang="en-US"/>
        </a:p>
      </dgm:t>
    </dgm:pt>
    <dgm:pt modelId="{D4F2652A-3928-634C-9165-321852338E8B}" type="sibTrans" cxnId="{7D1B104B-874B-BA4C-A74C-D584C7760168}">
      <dgm:prSet/>
      <dgm:spPr/>
      <dgm:t>
        <a:bodyPr/>
        <a:lstStyle/>
        <a:p>
          <a:endParaRPr lang="en-US"/>
        </a:p>
      </dgm:t>
    </dgm:pt>
    <dgm:pt modelId="{EF8BA002-FFC0-6B4B-A907-FC44E73A4A9C}" type="pres">
      <dgm:prSet presAssocID="{FF1F60B3-2732-2542-88E4-C21EF9744ED0}" presName="Name0" presStyleCnt="0">
        <dgm:presLayoutVars>
          <dgm:dir/>
          <dgm:resizeHandles val="exact"/>
        </dgm:presLayoutVars>
      </dgm:prSet>
      <dgm:spPr/>
    </dgm:pt>
    <dgm:pt modelId="{40EEDA1D-D411-8645-B08C-F96CBCCA4328}" type="pres">
      <dgm:prSet presAssocID="{296EAC36-0957-714C-A19E-840E0385D6ED}" presName="node" presStyleLbl="node1" presStyleIdx="0" presStyleCnt="3">
        <dgm:presLayoutVars>
          <dgm:bulletEnabled val="1"/>
        </dgm:presLayoutVars>
      </dgm:prSet>
      <dgm:spPr/>
    </dgm:pt>
    <dgm:pt modelId="{948C6BF0-B764-8C49-8C79-483BF0238C73}" type="pres">
      <dgm:prSet presAssocID="{EA789981-1354-F54D-BA65-B87B1443EE30}" presName="sibTrans" presStyleCnt="0"/>
      <dgm:spPr/>
    </dgm:pt>
    <dgm:pt modelId="{D8B55FDF-77C1-834C-8C65-345A49A2973D}" type="pres">
      <dgm:prSet presAssocID="{56D0B682-081D-7A43-9D12-6717B580C8E2}" presName="node" presStyleLbl="node1" presStyleIdx="1" presStyleCnt="3">
        <dgm:presLayoutVars>
          <dgm:bulletEnabled val="1"/>
        </dgm:presLayoutVars>
      </dgm:prSet>
      <dgm:spPr/>
    </dgm:pt>
    <dgm:pt modelId="{87AD7F9C-0A26-7E4B-8C47-7D9B6C13C58A}" type="pres">
      <dgm:prSet presAssocID="{BF1902D1-4FFD-0D48-8345-DF8C4130549F}" presName="sibTrans" presStyleCnt="0"/>
      <dgm:spPr/>
    </dgm:pt>
    <dgm:pt modelId="{40A340F6-F630-F841-B2E1-AB613AB02F5A}" type="pres">
      <dgm:prSet presAssocID="{6D75ACAA-08FB-3848-8596-04FD3613AD0E}" presName="node" presStyleLbl="node1" presStyleIdx="2" presStyleCnt="3">
        <dgm:presLayoutVars>
          <dgm:bulletEnabled val="1"/>
        </dgm:presLayoutVars>
      </dgm:prSet>
      <dgm:spPr/>
    </dgm:pt>
  </dgm:ptLst>
  <dgm:cxnLst>
    <dgm:cxn modelId="{89C7982F-4F25-4E4B-80AF-EF60FC1EA280}" srcId="{FF1F60B3-2732-2542-88E4-C21EF9744ED0}" destId="{56D0B682-081D-7A43-9D12-6717B580C8E2}" srcOrd="1" destOrd="0" parTransId="{29DA2611-988D-5C4B-829A-DAC8FFB7366F}" sibTransId="{BF1902D1-4FFD-0D48-8345-DF8C4130549F}"/>
    <dgm:cxn modelId="{7D1B104B-874B-BA4C-A74C-D584C7760168}" srcId="{FF1F60B3-2732-2542-88E4-C21EF9744ED0}" destId="{6D75ACAA-08FB-3848-8596-04FD3613AD0E}" srcOrd="2" destOrd="0" parTransId="{455FCBE0-005F-D74C-9E16-3DBA1F012271}" sibTransId="{D4F2652A-3928-634C-9165-321852338E8B}"/>
    <dgm:cxn modelId="{A69F437C-F8E1-A645-9630-32A03C1CF4E6}" type="presOf" srcId="{6D75ACAA-08FB-3848-8596-04FD3613AD0E}" destId="{40A340F6-F630-F841-B2E1-AB613AB02F5A}" srcOrd="0" destOrd="0" presId="urn:microsoft.com/office/officeart/2005/8/layout/hList6"/>
    <dgm:cxn modelId="{E250BA7C-1A04-9B4A-8B38-F33B118CA174}" srcId="{FF1F60B3-2732-2542-88E4-C21EF9744ED0}" destId="{296EAC36-0957-714C-A19E-840E0385D6ED}" srcOrd="0" destOrd="0" parTransId="{5AB3A8A4-33AC-DC43-9B3C-6977D34281D2}" sibTransId="{EA789981-1354-F54D-BA65-B87B1443EE30}"/>
    <dgm:cxn modelId="{B612249A-2154-5A40-AD5E-1D5F24604C02}" type="presOf" srcId="{296EAC36-0957-714C-A19E-840E0385D6ED}" destId="{40EEDA1D-D411-8645-B08C-F96CBCCA4328}" srcOrd="0" destOrd="0" presId="urn:microsoft.com/office/officeart/2005/8/layout/hList6"/>
    <dgm:cxn modelId="{49124ACE-7CEC-2D4D-9161-33FE1B75C00A}" type="presOf" srcId="{FF1F60B3-2732-2542-88E4-C21EF9744ED0}" destId="{EF8BA002-FFC0-6B4B-A907-FC44E73A4A9C}" srcOrd="0" destOrd="0" presId="urn:microsoft.com/office/officeart/2005/8/layout/hList6"/>
    <dgm:cxn modelId="{168D93E7-DC9F-724B-B840-379A8C8AFC8A}" type="presOf" srcId="{56D0B682-081D-7A43-9D12-6717B580C8E2}" destId="{D8B55FDF-77C1-834C-8C65-345A49A2973D}" srcOrd="0" destOrd="0" presId="urn:microsoft.com/office/officeart/2005/8/layout/hList6"/>
    <dgm:cxn modelId="{0E9B88AA-93F3-384F-8CF2-FAAC5D0C84DC}" type="presParOf" srcId="{EF8BA002-FFC0-6B4B-A907-FC44E73A4A9C}" destId="{40EEDA1D-D411-8645-B08C-F96CBCCA4328}" srcOrd="0" destOrd="0" presId="urn:microsoft.com/office/officeart/2005/8/layout/hList6"/>
    <dgm:cxn modelId="{5489CC61-8DF6-C14C-ADD6-EEDB4D238A49}" type="presParOf" srcId="{EF8BA002-FFC0-6B4B-A907-FC44E73A4A9C}" destId="{948C6BF0-B764-8C49-8C79-483BF0238C73}" srcOrd="1" destOrd="0" presId="urn:microsoft.com/office/officeart/2005/8/layout/hList6"/>
    <dgm:cxn modelId="{6D53B4BD-0F71-F54E-85FA-06C281268022}" type="presParOf" srcId="{EF8BA002-FFC0-6B4B-A907-FC44E73A4A9C}" destId="{D8B55FDF-77C1-834C-8C65-345A49A2973D}" srcOrd="2" destOrd="0" presId="urn:microsoft.com/office/officeart/2005/8/layout/hList6"/>
    <dgm:cxn modelId="{DFBF73E8-8D6F-1A40-A33C-8BBBD7A2485D}" type="presParOf" srcId="{EF8BA002-FFC0-6B4B-A907-FC44E73A4A9C}" destId="{87AD7F9C-0A26-7E4B-8C47-7D9B6C13C58A}" srcOrd="3" destOrd="0" presId="urn:microsoft.com/office/officeart/2005/8/layout/hList6"/>
    <dgm:cxn modelId="{7B2BED9B-2226-9B4C-888C-D44DFF62C1CF}" type="presParOf" srcId="{EF8BA002-FFC0-6B4B-A907-FC44E73A4A9C}" destId="{40A340F6-F630-F841-B2E1-AB613AB02F5A}"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8CF0C0-6D0C-0D4A-A94F-E2244FC22FC4}"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0FC6D219-2291-F24D-81B1-B4364D414593}">
      <dgm:prSet phldrT="[Text]"/>
      <dgm:spPr>
        <a:solidFill>
          <a:schemeClr val="accent3">
            <a:lumMod val="75000"/>
          </a:schemeClr>
        </a:solidFill>
        <a:ln>
          <a:solidFill>
            <a:schemeClr val="bg1"/>
          </a:solidFill>
        </a:ln>
      </dgm:spPr>
      <dgm:t>
        <a:bodyPr/>
        <a:lstStyle/>
        <a:p>
          <a:r>
            <a:rPr lang="en-US" b="1" dirty="0">
              <a:solidFill>
                <a:schemeClr val="tx1"/>
              </a:solidFill>
              <a:effectLst/>
              <a:latin typeface="+mn-lt"/>
              <a:ea typeface="ＭＳ Ｐゴシック" pitchFamily="-1" charset="-128"/>
            </a:rPr>
            <a:t>Attack prevention and preemption</a:t>
          </a:r>
        </a:p>
      </dgm:t>
    </dgm:pt>
    <dgm:pt modelId="{DD467420-DF0F-A041-8E8A-FA5406CFC47E}" type="parTrans" cxnId="{4F33C981-055E-754C-93A6-98AF167B65BE}">
      <dgm:prSet/>
      <dgm:spPr/>
      <dgm:t>
        <a:bodyPr/>
        <a:lstStyle/>
        <a:p>
          <a:endParaRPr lang="en-US"/>
        </a:p>
      </dgm:t>
    </dgm:pt>
    <dgm:pt modelId="{175008D8-C1CF-6C45-A1B9-D57B3C26A441}" type="sibTrans" cxnId="{4F33C981-055E-754C-93A6-98AF167B65BE}">
      <dgm:prSet/>
      <dgm:spPr>
        <a:solidFill>
          <a:schemeClr val="tx1"/>
        </a:solidFill>
        <a:ln>
          <a:solidFill>
            <a:schemeClr val="tx2">
              <a:lumMod val="50000"/>
            </a:schemeClr>
          </a:solidFill>
        </a:ln>
      </dgm:spPr>
      <dgm:t>
        <a:bodyPr/>
        <a:lstStyle/>
        <a:p>
          <a:endParaRPr lang="en-US"/>
        </a:p>
      </dgm:t>
    </dgm:pt>
    <dgm:pt modelId="{E8F180F3-01F1-324F-83D5-4E4EC3A8B106}">
      <dgm:prSet/>
      <dgm:spPr>
        <a:solidFill>
          <a:schemeClr val="accent3">
            <a:lumMod val="75000"/>
          </a:schemeClr>
        </a:solidFill>
        <a:ln>
          <a:solidFill>
            <a:schemeClr val="bg1"/>
          </a:solidFill>
        </a:ln>
      </dgm:spPr>
      <dgm:t>
        <a:bodyPr/>
        <a:lstStyle/>
        <a:p>
          <a:r>
            <a:rPr lang="en-US" b="1" dirty="0">
              <a:solidFill>
                <a:schemeClr val="tx1"/>
              </a:solidFill>
              <a:effectLst/>
              <a:latin typeface="+mn-lt"/>
              <a:ea typeface="ＭＳ Ｐゴシック" pitchFamily="-1" charset="-128"/>
            </a:rPr>
            <a:t>Before attack</a:t>
          </a:r>
        </a:p>
      </dgm:t>
    </dgm:pt>
    <dgm:pt modelId="{7D535B5A-AAA2-A847-93CB-FD2D8B1B3D78}" type="parTrans" cxnId="{CBA446B9-7BF1-A044-B9C5-9D1BF27FF7D1}">
      <dgm:prSet/>
      <dgm:spPr/>
      <dgm:t>
        <a:bodyPr/>
        <a:lstStyle/>
        <a:p>
          <a:endParaRPr lang="en-US"/>
        </a:p>
      </dgm:t>
    </dgm:pt>
    <dgm:pt modelId="{59D77817-3EA3-B545-B712-33BC7BE33EC2}" type="sibTrans" cxnId="{CBA446B9-7BF1-A044-B9C5-9D1BF27FF7D1}">
      <dgm:prSet/>
      <dgm:spPr/>
      <dgm:t>
        <a:bodyPr/>
        <a:lstStyle/>
        <a:p>
          <a:endParaRPr lang="en-US"/>
        </a:p>
      </dgm:t>
    </dgm:pt>
    <dgm:pt modelId="{1AFB1016-1A11-784A-BE84-2E30965F4D34}">
      <dgm:prSet/>
      <dgm:spPr>
        <a:solidFill>
          <a:schemeClr val="accent1"/>
        </a:solidFill>
        <a:ln>
          <a:solidFill>
            <a:schemeClr val="bg1"/>
          </a:solidFill>
        </a:ln>
      </dgm:spPr>
      <dgm:t>
        <a:bodyPr/>
        <a:lstStyle/>
        <a:p>
          <a:r>
            <a:rPr lang="en-US" b="1" dirty="0">
              <a:solidFill>
                <a:schemeClr val="tx1"/>
              </a:solidFill>
              <a:effectLst/>
              <a:latin typeface="+mn-lt"/>
            </a:rPr>
            <a:t>Attack detection and filtering</a:t>
          </a:r>
        </a:p>
      </dgm:t>
    </dgm:pt>
    <dgm:pt modelId="{6D17929D-B1D7-2041-9E7A-ABC976CAFB83}" type="parTrans" cxnId="{88746892-4C40-5F4A-B66E-6DF914E320C2}">
      <dgm:prSet/>
      <dgm:spPr/>
      <dgm:t>
        <a:bodyPr/>
        <a:lstStyle/>
        <a:p>
          <a:endParaRPr lang="en-US"/>
        </a:p>
      </dgm:t>
    </dgm:pt>
    <dgm:pt modelId="{E597FDAD-0227-A44C-AE8F-5819DF093BE1}" type="sibTrans" cxnId="{88746892-4C40-5F4A-B66E-6DF914E320C2}">
      <dgm:prSet/>
      <dgm:spPr>
        <a:solidFill>
          <a:schemeClr val="tx1"/>
        </a:solidFill>
        <a:ln>
          <a:solidFill>
            <a:schemeClr val="accent1"/>
          </a:solidFill>
        </a:ln>
      </dgm:spPr>
      <dgm:t>
        <a:bodyPr/>
        <a:lstStyle/>
        <a:p>
          <a:endParaRPr lang="en-US"/>
        </a:p>
      </dgm:t>
    </dgm:pt>
    <dgm:pt modelId="{85D7BB41-CA25-354A-AA57-15DC33300B91}">
      <dgm:prSet/>
      <dgm:spPr>
        <a:solidFill>
          <a:schemeClr val="accent1"/>
        </a:solidFill>
        <a:ln>
          <a:solidFill>
            <a:schemeClr val="bg1"/>
          </a:solidFill>
        </a:ln>
      </dgm:spPr>
      <dgm:t>
        <a:bodyPr/>
        <a:lstStyle/>
        <a:p>
          <a:r>
            <a:rPr lang="en-US" b="1" dirty="0">
              <a:solidFill>
                <a:schemeClr val="tx1"/>
              </a:solidFill>
              <a:effectLst/>
              <a:latin typeface="+mn-lt"/>
              <a:ea typeface="ＭＳ Ｐゴシック" pitchFamily="-1" charset="-128"/>
            </a:rPr>
            <a:t>During the attack</a:t>
          </a:r>
        </a:p>
      </dgm:t>
    </dgm:pt>
    <dgm:pt modelId="{4657EFFF-AEBC-EA45-8999-B05A5906CA32}" type="parTrans" cxnId="{74EC0F85-1351-B946-9E87-50D9876BDBAF}">
      <dgm:prSet/>
      <dgm:spPr/>
      <dgm:t>
        <a:bodyPr/>
        <a:lstStyle/>
        <a:p>
          <a:endParaRPr lang="en-US"/>
        </a:p>
      </dgm:t>
    </dgm:pt>
    <dgm:pt modelId="{0F7066AD-96F1-3541-8A19-B6444CFE4BB5}" type="sibTrans" cxnId="{74EC0F85-1351-B946-9E87-50D9876BDBAF}">
      <dgm:prSet/>
      <dgm:spPr/>
      <dgm:t>
        <a:bodyPr/>
        <a:lstStyle/>
        <a:p>
          <a:endParaRPr lang="en-US"/>
        </a:p>
      </dgm:t>
    </dgm:pt>
    <dgm:pt modelId="{D318AE41-E1C7-0C43-BB77-46288A308DEC}">
      <dgm:prSet/>
      <dgm:spPr>
        <a:solidFill>
          <a:schemeClr val="accent5">
            <a:lumMod val="75000"/>
          </a:schemeClr>
        </a:solidFill>
        <a:ln>
          <a:solidFill>
            <a:schemeClr val="bg1"/>
          </a:solidFill>
        </a:ln>
      </dgm:spPr>
      <dgm:t>
        <a:bodyPr/>
        <a:lstStyle/>
        <a:p>
          <a:r>
            <a:rPr lang="en-US" b="1" dirty="0">
              <a:solidFill>
                <a:schemeClr val="tx1"/>
              </a:solidFill>
              <a:effectLst/>
              <a:latin typeface="+mn-lt"/>
              <a:ea typeface="ＭＳ Ｐゴシック" pitchFamily="-1" charset="-128"/>
            </a:rPr>
            <a:t>Attack source </a:t>
          </a:r>
          <a:r>
            <a:rPr lang="en-US" b="1" dirty="0" err="1">
              <a:solidFill>
                <a:schemeClr val="tx1"/>
              </a:solidFill>
              <a:effectLst/>
              <a:latin typeface="+mn-lt"/>
              <a:ea typeface="ＭＳ Ｐゴシック" pitchFamily="-1" charset="-128"/>
            </a:rPr>
            <a:t>traceback</a:t>
          </a:r>
          <a:r>
            <a:rPr lang="en-US" b="1" dirty="0">
              <a:solidFill>
                <a:schemeClr val="tx1"/>
              </a:solidFill>
              <a:effectLst/>
              <a:latin typeface="+mn-lt"/>
              <a:ea typeface="ＭＳ Ｐゴシック" pitchFamily="-1" charset="-128"/>
            </a:rPr>
            <a:t> and identification</a:t>
          </a:r>
        </a:p>
      </dgm:t>
    </dgm:pt>
    <dgm:pt modelId="{48943386-19AB-DF47-BA43-196C75C8BC5D}" type="parTrans" cxnId="{4300481F-DADB-2547-86CD-117F84EE6529}">
      <dgm:prSet/>
      <dgm:spPr/>
      <dgm:t>
        <a:bodyPr/>
        <a:lstStyle/>
        <a:p>
          <a:endParaRPr lang="en-US"/>
        </a:p>
      </dgm:t>
    </dgm:pt>
    <dgm:pt modelId="{F92D5BEC-AFE6-5045-A714-7E7C6CDA3BE9}" type="sibTrans" cxnId="{4300481F-DADB-2547-86CD-117F84EE6529}">
      <dgm:prSet/>
      <dgm:spPr>
        <a:solidFill>
          <a:schemeClr val="tx1"/>
        </a:solidFill>
        <a:ln>
          <a:solidFill>
            <a:schemeClr val="accent5">
              <a:lumMod val="75000"/>
            </a:schemeClr>
          </a:solidFill>
        </a:ln>
      </dgm:spPr>
      <dgm:t>
        <a:bodyPr/>
        <a:lstStyle/>
        <a:p>
          <a:endParaRPr lang="en-US"/>
        </a:p>
      </dgm:t>
    </dgm:pt>
    <dgm:pt modelId="{B9F9089D-15F0-3547-8771-BE5A260DBF79}">
      <dgm:prSet/>
      <dgm:spPr>
        <a:solidFill>
          <a:schemeClr val="accent5">
            <a:lumMod val="75000"/>
          </a:schemeClr>
        </a:solidFill>
        <a:ln>
          <a:solidFill>
            <a:schemeClr val="bg1"/>
          </a:solidFill>
        </a:ln>
      </dgm:spPr>
      <dgm:t>
        <a:bodyPr/>
        <a:lstStyle/>
        <a:p>
          <a:r>
            <a:rPr lang="en-US" b="1" dirty="0">
              <a:solidFill>
                <a:schemeClr val="tx1"/>
              </a:solidFill>
              <a:effectLst/>
              <a:latin typeface="+mn-lt"/>
              <a:ea typeface="ＭＳ Ｐゴシック" pitchFamily="-1" charset="-128"/>
            </a:rPr>
            <a:t>During and after the attack</a:t>
          </a:r>
        </a:p>
      </dgm:t>
    </dgm:pt>
    <dgm:pt modelId="{EDFFE739-92D5-F041-AF27-730DE6988518}" type="parTrans" cxnId="{88D62B6F-C04F-684F-9152-AF9849FE2167}">
      <dgm:prSet/>
      <dgm:spPr/>
      <dgm:t>
        <a:bodyPr/>
        <a:lstStyle/>
        <a:p>
          <a:endParaRPr lang="en-US"/>
        </a:p>
      </dgm:t>
    </dgm:pt>
    <dgm:pt modelId="{F93705B1-A0BD-774F-BC3D-0571BE64DCA3}" type="sibTrans" cxnId="{88D62B6F-C04F-684F-9152-AF9849FE2167}">
      <dgm:prSet/>
      <dgm:spPr/>
      <dgm:t>
        <a:bodyPr/>
        <a:lstStyle/>
        <a:p>
          <a:endParaRPr lang="en-US"/>
        </a:p>
      </dgm:t>
    </dgm:pt>
    <dgm:pt modelId="{636CC9B2-2CBD-324A-9539-727AFA6279DB}">
      <dgm:prSet/>
      <dgm:spPr>
        <a:solidFill>
          <a:schemeClr val="accent1"/>
        </a:solidFill>
        <a:ln>
          <a:solidFill>
            <a:schemeClr val="bg1"/>
          </a:solidFill>
        </a:ln>
      </dgm:spPr>
      <dgm:t>
        <a:bodyPr/>
        <a:lstStyle/>
        <a:p>
          <a:r>
            <a:rPr lang="en-US" b="1" dirty="0">
              <a:solidFill>
                <a:schemeClr val="tx1"/>
              </a:solidFill>
              <a:effectLst/>
              <a:latin typeface="+mn-lt"/>
              <a:ea typeface="ＭＳ Ｐゴシック" pitchFamily="-1" charset="-128"/>
            </a:rPr>
            <a:t>Attack reaction</a:t>
          </a:r>
        </a:p>
      </dgm:t>
    </dgm:pt>
    <dgm:pt modelId="{EC65DA54-39B1-4E46-ADB5-F4F8EA7143AC}" type="parTrans" cxnId="{882F8902-91CA-3346-8438-FBB23EFAD083}">
      <dgm:prSet/>
      <dgm:spPr/>
      <dgm:t>
        <a:bodyPr/>
        <a:lstStyle/>
        <a:p>
          <a:endParaRPr lang="en-US"/>
        </a:p>
      </dgm:t>
    </dgm:pt>
    <dgm:pt modelId="{9C26D142-B7E2-014F-A4D8-6155817307CB}" type="sibTrans" cxnId="{882F8902-91CA-3346-8438-FBB23EFAD083}">
      <dgm:prSet/>
      <dgm:spPr/>
      <dgm:t>
        <a:bodyPr/>
        <a:lstStyle/>
        <a:p>
          <a:endParaRPr lang="en-US"/>
        </a:p>
      </dgm:t>
    </dgm:pt>
    <dgm:pt modelId="{7AF8EC74-76FD-0A46-84E8-A1C40555FBE8}">
      <dgm:prSet/>
      <dgm:spPr>
        <a:solidFill>
          <a:schemeClr val="accent1"/>
        </a:solidFill>
        <a:ln>
          <a:solidFill>
            <a:schemeClr val="bg1"/>
          </a:solidFill>
        </a:ln>
      </dgm:spPr>
      <dgm:t>
        <a:bodyPr/>
        <a:lstStyle/>
        <a:p>
          <a:r>
            <a:rPr lang="en-US" b="1" dirty="0">
              <a:solidFill>
                <a:schemeClr val="tx1"/>
              </a:solidFill>
              <a:effectLst/>
              <a:latin typeface="+mn-lt"/>
              <a:ea typeface="ＭＳ Ｐゴシック" pitchFamily="-1" charset="-128"/>
            </a:rPr>
            <a:t>After the attack</a:t>
          </a:r>
        </a:p>
      </dgm:t>
    </dgm:pt>
    <dgm:pt modelId="{1552F0A1-88F2-434B-8F98-015F4F1E19C9}" type="parTrans" cxnId="{57FCB3B3-D123-D14E-89D2-30A8074936C4}">
      <dgm:prSet/>
      <dgm:spPr/>
      <dgm:t>
        <a:bodyPr/>
        <a:lstStyle/>
        <a:p>
          <a:endParaRPr lang="en-US"/>
        </a:p>
      </dgm:t>
    </dgm:pt>
    <dgm:pt modelId="{42317A64-C96A-2E49-B427-63D849C0E6F2}" type="sibTrans" cxnId="{57FCB3B3-D123-D14E-89D2-30A8074936C4}">
      <dgm:prSet/>
      <dgm:spPr/>
      <dgm:t>
        <a:bodyPr/>
        <a:lstStyle/>
        <a:p>
          <a:endParaRPr lang="en-US"/>
        </a:p>
      </dgm:t>
    </dgm:pt>
    <dgm:pt modelId="{AB42051C-6E08-E449-BA62-452694607E7D}" type="pres">
      <dgm:prSet presAssocID="{0D8CF0C0-6D0C-0D4A-A94F-E2244FC22FC4}" presName="outerComposite" presStyleCnt="0">
        <dgm:presLayoutVars>
          <dgm:chMax val="5"/>
          <dgm:dir/>
          <dgm:resizeHandles val="exact"/>
        </dgm:presLayoutVars>
      </dgm:prSet>
      <dgm:spPr/>
    </dgm:pt>
    <dgm:pt modelId="{35E5A8CE-8205-B845-AE99-59BE955BF992}" type="pres">
      <dgm:prSet presAssocID="{0D8CF0C0-6D0C-0D4A-A94F-E2244FC22FC4}" presName="dummyMaxCanvas" presStyleCnt="0">
        <dgm:presLayoutVars/>
      </dgm:prSet>
      <dgm:spPr/>
    </dgm:pt>
    <dgm:pt modelId="{0D3340E5-AA75-F540-9AC8-A428CCFAF6D3}" type="pres">
      <dgm:prSet presAssocID="{0D8CF0C0-6D0C-0D4A-A94F-E2244FC22FC4}" presName="FourNodes_1" presStyleLbl="node1" presStyleIdx="0" presStyleCnt="4">
        <dgm:presLayoutVars>
          <dgm:bulletEnabled val="1"/>
        </dgm:presLayoutVars>
      </dgm:prSet>
      <dgm:spPr/>
    </dgm:pt>
    <dgm:pt modelId="{18164F88-DE1C-7E4B-A35B-CA51C5DF794C}" type="pres">
      <dgm:prSet presAssocID="{0D8CF0C0-6D0C-0D4A-A94F-E2244FC22FC4}" presName="FourNodes_2" presStyleLbl="node1" presStyleIdx="1" presStyleCnt="4">
        <dgm:presLayoutVars>
          <dgm:bulletEnabled val="1"/>
        </dgm:presLayoutVars>
      </dgm:prSet>
      <dgm:spPr/>
    </dgm:pt>
    <dgm:pt modelId="{4FA33190-3A54-BC4A-AAEE-1A90F556FE85}" type="pres">
      <dgm:prSet presAssocID="{0D8CF0C0-6D0C-0D4A-A94F-E2244FC22FC4}" presName="FourNodes_3" presStyleLbl="node1" presStyleIdx="2" presStyleCnt="4">
        <dgm:presLayoutVars>
          <dgm:bulletEnabled val="1"/>
        </dgm:presLayoutVars>
      </dgm:prSet>
      <dgm:spPr/>
    </dgm:pt>
    <dgm:pt modelId="{CBFDAD9E-3A53-1C4F-BBA6-BA2FFA1D3DB9}" type="pres">
      <dgm:prSet presAssocID="{0D8CF0C0-6D0C-0D4A-A94F-E2244FC22FC4}" presName="FourNodes_4" presStyleLbl="node1" presStyleIdx="3" presStyleCnt="4">
        <dgm:presLayoutVars>
          <dgm:bulletEnabled val="1"/>
        </dgm:presLayoutVars>
      </dgm:prSet>
      <dgm:spPr/>
    </dgm:pt>
    <dgm:pt modelId="{E94E7B59-EB68-4F49-88EA-2BF2FB91202C}" type="pres">
      <dgm:prSet presAssocID="{0D8CF0C0-6D0C-0D4A-A94F-E2244FC22FC4}" presName="FourConn_1-2" presStyleLbl="fgAccFollowNode1" presStyleIdx="0" presStyleCnt="3">
        <dgm:presLayoutVars>
          <dgm:bulletEnabled val="1"/>
        </dgm:presLayoutVars>
      </dgm:prSet>
      <dgm:spPr/>
    </dgm:pt>
    <dgm:pt modelId="{AEF2102F-665D-3D42-97DB-A8D8233082D9}" type="pres">
      <dgm:prSet presAssocID="{0D8CF0C0-6D0C-0D4A-A94F-E2244FC22FC4}" presName="FourConn_2-3" presStyleLbl="fgAccFollowNode1" presStyleIdx="1" presStyleCnt="3">
        <dgm:presLayoutVars>
          <dgm:bulletEnabled val="1"/>
        </dgm:presLayoutVars>
      </dgm:prSet>
      <dgm:spPr/>
    </dgm:pt>
    <dgm:pt modelId="{951E9E9F-F451-FE43-B83A-AD1D756BF21E}" type="pres">
      <dgm:prSet presAssocID="{0D8CF0C0-6D0C-0D4A-A94F-E2244FC22FC4}" presName="FourConn_3-4" presStyleLbl="fgAccFollowNode1" presStyleIdx="2" presStyleCnt="3">
        <dgm:presLayoutVars>
          <dgm:bulletEnabled val="1"/>
        </dgm:presLayoutVars>
      </dgm:prSet>
      <dgm:spPr/>
    </dgm:pt>
    <dgm:pt modelId="{0E268B1A-7CC7-A34A-AAF0-1AB1C2D93C24}" type="pres">
      <dgm:prSet presAssocID="{0D8CF0C0-6D0C-0D4A-A94F-E2244FC22FC4}" presName="FourNodes_1_text" presStyleLbl="node1" presStyleIdx="3" presStyleCnt="4">
        <dgm:presLayoutVars>
          <dgm:bulletEnabled val="1"/>
        </dgm:presLayoutVars>
      </dgm:prSet>
      <dgm:spPr/>
    </dgm:pt>
    <dgm:pt modelId="{5B06C111-536D-A147-9064-39AA95D450B4}" type="pres">
      <dgm:prSet presAssocID="{0D8CF0C0-6D0C-0D4A-A94F-E2244FC22FC4}" presName="FourNodes_2_text" presStyleLbl="node1" presStyleIdx="3" presStyleCnt="4">
        <dgm:presLayoutVars>
          <dgm:bulletEnabled val="1"/>
        </dgm:presLayoutVars>
      </dgm:prSet>
      <dgm:spPr/>
    </dgm:pt>
    <dgm:pt modelId="{CEC74AAD-A43A-2B44-93F4-0F487DD28F05}" type="pres">
      <dgm:prSet presAssocID="{0D8CF0C0-6D0C-0D4A-A94F-E2244FC22FC4}" presName="FourNodes_3_text" presStyleLbl="node1" presStyleIdx="3" presStyleCnt="4">
        <dgm:presLayoutVars>
          <dgm:bulletEnabled val="1"/>
        </dgm:presLayoutVars>
      </dgm:prSet>
      <dgm:spPr/>
    </dgm:pt>
    <dgm:pt modelId="{FBFB739E-0E25-3947-8AA0-03E07E2D2CD5}" type="pres">
      <dgm:prSet presAssocID="{0D8CF0C0-6D0C-0D4A-A94F-E2244FC22FC4}" presName="FourNodes_4_text" presStyleLbl="node1" presStyleIdx="3" presStyleCnt="4">
        <dgm:presLayoutVars>
          <dgm:bulletEnabled val="1"/>
        </dgm:presLayoutVars>
      </dgm:prSet>
      <dgm:spPr/>
    </dgm:pt>
  </dgm:ptLst>
  <dgm:cxnLst>
    <dgm:cxn modelId="{D9138202-5F0F-2741-8C52-D918F0D7087A}" type="presOf" srcId="{1AFB1016-1A11-784A-BE84-2E30965F4D34}" destId="{5B06C111-536D-A147-9064-39AA95D450B4}" srcOrd="1" destOrd="0" presId="urn:microsoft.com/office/officeart/2005/8/layout/vProcess5"/>
    <dgm:cxn modelId="{882F8902-91CA-3346-8438-FBB23EFAD083}" srcId="{0D8CF0C0-6D0C-0D4A-A94F-E2244FC22FC4}" destId="{636CC9B2-2CBD-324A-9539-727AFA6279DB}" srcOrd="3" destOrd="0" parTransId="{EC65DA54-39B1-4E46-ADB5-F4F8EA7143AC}" sibTransId="{9C26D142-B7E2-014F-A4D8-6155817307CB}"/>
    <dgm:cxn modelId="{6E1E990D-089E-134B-AD93-8F3E0680B50A}" type="presOf" srcId="{636CC9B2-2CBD-324A-9539-727AFA6279DB}" destId="{FBFB739E-0E25-3947-8AA0-03E07E2D2CD5}" srcOrd="1" destOrd="0" presId="urn:microsoft.com/office/officeart/2005/8/layout/vProcess5"/>
    <dgm:cxn modelId="{E1940119-E384-C047-B21C-79B382242A61}" type="presOf" srcId="{0FC6D219-2291-F24D-81B1-B4364D414593}" destId="{0D3340E5-AA75-F540-9AC8-A428CCFAF6D3}" srcOrd="0" destOrd="0" presId="urn:microsoft.com/office/officeart/2005/8/layout/vProcess5"/>
    <dgm:cxn modelId="{4300481F-DADB-2547-86CD-117F84EE6529}" srcId="{0D8CF0C0-6D0C-0D4A-A94F-E2244FC22FC4}" destId="{D318AE41-E1C7-0C43-BB77-46288A308DEC}" srcOrd="2" destOrd="0" parTransId="{48943386-19AB-DF47-BA43-196C75C8BC5D}" sibTransId="{F92D5BEC-AFE6-5045-A714-7E7C6CDA3BE9}"/>
    <dgm:cxn modelId="{6809664C-3E55-5149-B48F-C9C35A132BBF}" type="presOf" srcId="{0FC6D219-2291-F24D-81B1-B4364D414593}" destId="{0E268B1A-7CC7-A34A-AAF0-1AB1C2D93C24}" srcOrd="1" destOrd="0" presId="urn:microsoft.com/office/officeart/2005/8/layout/vProcess5"/>
    <dgm:cxn modelId="{73F0E15B-CCBB-7347-B673-3C124BAFD9B6}" type="presOf" srcId="{E8F180F3-01F1-324F-83D5-4E4EC3A8B106}" destId="{0E268B1A-7CC7-A34A-AAF0-1AB1C2D93C24}" srcOrd="1" destOrd="1" presId="urn:microsoft.com/office/officeart/2005/8/layout/vProcess5"/>
    <dgm:cxn modelId="{18486F5F-082D-B24B-9279-0731FFD15420}" type="presOf" srcId="{F92D5BEC-AFE6-5045-A714-7E7C6CDA3BE9}" destId="{951E9E9F-F451-FE43-B83A-AD1D756BF21E}" srcOrd="0" destOrd="0" presId="urn:microsoft.com/office/officeart/2005/8/layout/vProcess5"/>
    <dgm:cxn modelId="{88D62B6F-C04F-684F-9152-AF9849FE2167}" srcId="{D318AE41-E1C7-0C43-BB77-46288A308DEC}" destId="{B9F9089D-15F0-3547-8771-BE5A260DBF79}" srcOrd="0" destOrd="0" parTransId="{EDFFE739-92D5-F041-AF27-730DE6988518}" sibTransId="{F93705B1-A0BD-774F-BC3D-0571BE64DCA3}"/>
    <dgm:cxn modelId="{3204337D-74E4-9448-A0B5-A016D8BDCA22}" type="presOf" srcId="{B9F9089D-15F0-3547-8771-BE5A260DBF79}" destId="{4FA33190-3A54-BC4A-AAEE-1A90F556FE85}" srcOrd="0" destOrd="1" presId="urn:microsoft.com/office/officeart/2005/8/layout/vProcess5"/>
    <dgm:cxn modelId="{5038A57F-AC62-7943-98D5-10519B4B81BA}" type="presOf" srcId="{0D8CF0C0-6D0C-0D4A-A94F-E2244FC22FC4}" destId="{AB42051C-6E08-E449-BA62-452694607E7D}" srcOrd="0" destOrd="0" presId="urn:microsoft.com/office/officeart/2005/8/layout/vProcess5"/>
    <dgm:cxn modelId="{4F33C981-055E-754C-93A6-98AF167B65BE}" srcId="{0D8CF0C0-6D0C-0D4A-A94F-E2244FC22FC4}" destId="{0FC6D219-2291-F24D-81B1-B4364D414593}" srcOrd="0" destOrd="0" parTransId="{DD467420-DF0F-A041-8E8A-FA5406CFC47E}" sibTransId="{175008D8-C1CF-6C45-A1B9-D57B3C26A441}"/>
    <dgm:cxn modelId="{A6E2A182-B5B9-4A47-8DD7-D231002183AB}" type="presOf" srcId="{85D7BB41-CA25-354A-AA57-15DC33300B91}" destId="{5B06C111-536D-A147-9064-39AA95D450B4}" srcOrd="1" destOrd="1" presId="urn:microsoft.com/office/officeart/2005/8/layout/vProcess5"/>
    <dgm:cxn modelId="{74EC0F85-1351-B946-9E87-50D9876BDBAF}" srcId="{1AFB1016-1A11-784A-BE84-2E30965F4D34}" destId="{85D7BB41-CA25-354A-AA57-15DC33300B91}" srcOrd="0" destOrd="0" parTransId="{4657EFFF-AEBC-EA45-8999-B05A5906CA32}" sibTransId="{0F7066AD-96F1-3541-8A19-B6444CFE4BB5}"/>
    <dgm:cxn modelId="{88746892-4C40-5F4A-B66E-6DF914E320C2}" srcId="{0D8CF0C0-6D0C-0D4A-A94F-E2244FC22FC4}" destId="{1AFB1016-1A11-784A-BE84-2E30965F4D34}" srcOrd="1" destOrd="0" parTransId="{6D17929D-B1D7-2041-9E7A-ABC976CAFB83}" sibTransId="{E597FDAD-0227-A44C-AE8F-5819DF093BE1}"/>
    <dgm:cxn modelId="{C9D04594-C14C-8D4B-93F6-571D121452A3}" type="presOf" srcId="{1AFB1016-1A11-784A-BE84-2E30965F4D34}" destId="{18164F88-DE1C-7E4B-A35B-CA51C5DF794C}" srcOrd="0" destOrd="0" presId="urn:microsoft.com/office/officeart/2005/8/layout/vProcess5"/>
    <dgm:cxn modelId="{028D859A-2CB7-DA40-A78F-AADABA90BB07}" type="presOf" srcId="{7AF8EC74-76FD-0A46-84E8-A1C40555FBE8}" destId="{FBFB739E-0E25-3947-8AA0-03E07E2D2CD5}" srcOrd="1" destOrd="1" presId="urn:microsoft.com/office/officeart/2005/8/layout/vProcess5"/>
    <dgm:cxn modelId="{57FCB3B3-D123-D14E-89D2-30A8074936C4}" srcId="{636CC9B2-2CBD-324A-9539-727AFA6279DB}" destId="{7AF8EC74-76FD-0A46-84E8-A1C40555FBE8}" srcOrd="0" destOrd="0" parTransId="{1552F0A1-88F2-434B-8F98-015F4F1E19C9}" sibTransId="{42317A64-C96A-2E49-B427-63D849C0E6F2}"/>
    <dgm:cxn modelId="{CBA446B9-7BF1-A044-B9C5-9D1BF27FF7D1}" srcId="{0FC6D219-2291-F24D-81B1-B4364D414593}" destId="{E8F180F3-01F1-324F-83D5-4E4EC3A8B106}" srcOrd="0" destOrd="0" parTransId="{7D535B5A-AAA2-A847-93CB-FD2D8B1B3D78}" sibTransId="{59D77817-3EA3-B545-B712-33BC7BE33EC2}"/>
    <dgm:cxn modelId="{2E759AC4-C82E-1046-A5AD-74AA7B86EECD}" type="presOf" srcId="{7AF8EC74-76FD-0A46-84E8-A1C40555FBE8}" destId="{CBFDAD9E-3A53-1C4F-BBA6-BA2FFA1D3DB9}" srcOrd="0" destOrd="1" presId="urn:microsoft.com/office/officeart/2005/8/layout/vProcess5"/>
    <dgm:cxn modelId="{E27A88CC-CBD6-2A47-93B5-E409CE3F2362}" type="presOf" srcId="{85D7BB41-CA25-354A-AA57-15DC33300B91}" destId="{18164F88-DE1C-7E4B-A35B-CA51C5DF794C}" srcOrd="0" destOrd="1" presId="urn:microsoft.com/office/officeart/2005/8/layout/vProcess5"/>
    <dgm:cxn modelId="{694678CE-D0F6-9E43-A932-3B3B75BC8CCA}" type="presOf" srcId="{636CC9B2-2CBD-324A-9539-727AFA6279DB}" destId="{CBFDAD9E-3A53-1C4F-BBA6-BA2FFA1D3DB9}" srcOrd="0" destOrd="0" presId="urn:microsoft.com/office/officeart/2005/8/layout/vProcess5"/>
    <dgm:cxn modelId="{9A702EDA-CD5C-4143-A61F-367C5BFAACD3}" type="presOf" srcId="{E597FDAD-0227-A44C-AE8F-5819DF093BE1}" destId="{AEF2102F-665D-3D42-97DB-A8D8233082D9}" srcOrd="0" destOrd="0" presId="urn:microsoft.com/office/officeart/2005/8/layout/vProcess5"/>
    <dgm:cxn modelId="{B3E7D5DD-F8E6-D946-BCE7-0A56524D4E06}" type="presOf" srcId="{B9F9089D-15F0-3547-8771-BE5A260DBF79}" destId="{CEC74AAD-A43A-2B44-93F4-0F487DD28F05}" srcOrd="1" destOrd="1" presId="urn:microsoft.com/office/officeart/2005/8/layout/vProcess5"/>
    <dgm:cxn modelId="{A59A51F9-1C4F-4A4A-952B-534CF38AA4D5}" type="presOf" srcId="{175008D8-C1CF-6C45-A1B9-D57B3C26A441}" destId="{E94E7B59-EB68-4F49-88EA-2BF2FB91202C}" srcOrd="0" destOrd="0" presId="urn:microsoft.com/office/officeart/2005/8/layout/vProcess5"/>
    <dgm:cxn modelId="{F405F0FA-B2C4-1946-90A4-7CDDBB0FF565}" type="presOf" srcId="{E8F180F3-01F1-324F-83D5-4E4EC3A8B106}" destId="{0D3340E5-AA75-F540-9AC8-A428CCFAF6D3}" srcOrd="0" destOrd="1" presId="urn:microsoft.com/office/officeart/2005/8/layout/vProcess5"/>
    <dgm:cxn modelId="{17DD10FB-7016-C74F-9226-03F1E84CA631}" type="presOf" srcId="{D318AE41-E1C7-0C43-BB77-46288A308DEC}" destId="{CEC74AAD-A43A-2B44-93F4-0F487DD28F05}" srcOrd="1" destOrd="0" presId="urn:microsoft.com/office/officeart/2005/8/layout/vProcess5"/>
    <dgm:cxn modelId="{DBCC1DFD-40C9-9945-836F-528D1BFC7F8F}" type="presOf" srcId="{D318AE41-E1C7-0C43-BB77-46288A308DEC}" destId="{4FA33190-3A54-BC4A-AAEE-1A90F556FE85}" srcOrd="0" destOrd="0" presId="urn:microsoft.com/office/officeart/2005/8/layout/vProcess5"/>
    <dgm:cxn modelId="{91137814-2F69-9C48-A8F1-CB460AFBFD9A}" type="presParOf" srcId="{AB42051C-6E08-E449-BA62-452694607E7D}" destId="{35E5A8CE-8205-B845-AE99-59BE955BF992}" srcOrd="0" destOrd="0" presId="urn:microsoft.com/office/officeart/2005/8/layout/vProcess5"/>
    <dgm:cxn modelId="{F35B40C5-1CA8-FB48-9DDD-E9CFEC3EE3D6}" type="presParOf" srcId="{AB42051C-6E08-E449-BA62-452694607E7D}" destId="{0D3340E5-AA75-F540-9AC8-A428CCFAF6D3}" srcOrd="1" destOrd="0" presId="urn:microsoft.com/office/officeart/2005/8/layout/vProcess5"/>
    <dgm:cxn modelId="{6779389F-EEAF-FF42-AD63-C1CA8C60D999}" type="presParOf" srcId="{AB42051C-6E08-E449-BA62-452694607E7D}" destId="{18164F88-DE1C-7E4B-A35B-CA51C5DF794C}" srcOrd="2" destOrd="0" presId="urn:microsoft.com/office/officeart/2005/8/layout/vProcess5"/>
    <dgm:cxn modelId="{0EF75162-84EC-924C-9896-02DC235BBBF9}" type="presParOf" srcId="{AB42051C-6E08-E449-BA62-452694607E7D}" destId="{4FA33190-3A54-BC4A-AAEE-1A90F556FE85}" srcOrd="3" destOrd="0" presId="urn:microsoft.com/office/officeart/2005/8/layout/vProcess5"/>
    <dgm:cxn modelId="{C5492B4D-5213-A542-B260-79A7C3DD3465}" type="presParOf" srcId="{AB42051C-6E08-E449-BA62-452694607E7D}" destId="{CBFDAD9E-3A53-1C4F-BBA6-BA2FFA1D3DB9}" srcOrd="4" destOrd="0" presId="urn:microsoft.com/office/officeart/2005/8/layout/vProcess5"/>
    <dgm:cxn modelId="{CA97FA54-F37A-9F4F-B758-CC8F6B1C9DA0}" type="presParOf" srcId="{AB42051C-6E08-E449-BA62-452694607E7D}" destId="{E94E7B59-EB68-4F49-88EA-2BF2FB91202C}" srcOrd="5" destOrd="0" presId="urn:microsoft.com/office/officeart/2005/8/layout/vProcess5"/>
    <dgm:cxn modelId="{F5D74D7B-17EC-C143-A65F-4A9D0C417A81}" type="presParOf" srcId="{AB42051C-6E08-E449-BA62-452694607E7D}" destId="{AEF2102F-665D-3D42-97DB-A8D8233082D9}" srcOrd="6" destOrd="0" presId="urn:microsoft.com/office/officeart/2005/8/layout/vProcess5"/>
    <dgm:cxn modelId="{148BD9B7-EC3E-EA49-A918-D3341630FF72}" type="presParOf" srcId="{AB42051C-6E08-E449-BA62-452694607E7D}" destId="{951E9E9F-F451-FE43-B83A-AD1D756BF21E}" srcOrd="7" destOrd="0" presId="urn:microsoft.com/office/officeart/2005/8/layout/vProcess5"/>
    <dgm:cxn modelId="{A5F903C6-A932-A842-B8E9-D3C70C87B77E}" type="presParOf" srcId="{AB42051C-6E08-E449-BA62-452694607E7D}" destId="{0E268B1A-7CC7-A34A-AAF0-1AB1C2D93C24}" srcOrd="8" destOrd="0" presId="urn:microsoft.com/office/officeart/2005/8/layout/vProcess5"/>
    <dgm:cxn modelId="{5FAD3B67-4081-354A-8E19-CBB54CCB51C6}" type="presParOf" srcId="{AB42051C-6E08-E449-BA62-452694607E7D}" destId="{5B06C111-536D-A147-9064-39AA95D450B4}" srcOrd="9" destOrd="0" presId="urn:microsoft.com/office/officeart/2005/8/layout/vProcess5"/>
    <dgm:cxn modelId="{69F91BBE-A971-294E-87C4-26F7206DC094}" type="presParOf" srcId="{AB42051C-6E08-E449-BA62-452694607E7D}" destId="{CEC74AAD-A43A-2B44-93F4-0F487DD28F05}" srcOrd="10" destOrd="0" presId="urn:microsoft.com/office/officeart/2005/8/layout/vProcess5"/>
    <dgm:cxn modelId="{D340A93F-4C39-424F-B4D4-50AB94FAD5E0}" type="presParOf" srcId="{AB42051C-6E08-E449-BA62-452694607E7D}" destId="{FBFB739E-0E25-3947-8AA0-03E07E2D2CD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4B9A9C-9B2F-9C45-BB3E-132FD2ADBD2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F1BCAAF5-1BFA-7249-970E-2E16935F3045}">
      <dgm:prSet phldrT="[Text]" custT="1"/>
      <dgm:spPr>
        <a:solidFill>
          <a:schemeClr val="accent3">
            <a:lumMod val="75000"/>
          </a:schemeClr>
        </a:solidFill>
        <a:ln>
          <a:solidFill>
            <a:schemeClr val="accent3">
              <a:lumMod val="50000"/>
            </a:schemeClr>
          </a:solidFill>
        </a:ln>
        <a:effectLst/>
      </dgm:spPr>
      <dgm:t>
        <a:bodyPr/>
        <a:lstStyle/>
        <a:p>
          <a:r>
            <a:rPr lang="en-US" sz="2400" dirty="0">
              <a:solidFill>
                <a:schemeClr val="bg1"/>
              </a:solidFill>
              <a:effectLst>
                <a:outerShdw blurRad="50800" dist="38100" dir="2700000" algn="tl" rotWithShape="0">
                  <a:srgbClr val="0000FF">
                    <a:alpha val="43000"/>
                  </a:srgbClr>
                </a:outerShdw>
              </a:effectLst>
              <a:latin typeface="+mj-lt"/>
              <a:ea typeface="ＭＳ Ｐゴシック" pitchFamily="-1" charset="-128"/>
              <a:cs typeface="ＭＳ Ｐゴシック" pitchFamily="-1" charset="-128"/>
            </a:rPr>
            <a:t> </a:t>
          </a:r>
          <a:r>
            <a:rPr lang="en-US" sz="2400" dirty="0">
              <a:solidFill>
                <a:schemeClr val="tx1"/>
              </a:solidFill>
              <a:effectLst>
                <a:outerShdw blurRad="50800" dist="38100" dir="2700000" algn="tl" rotWithShape="0">
                  <a:srgbClr val="0000FF">
                    <a:alpha val="43000"/>
                  </a:srgbClr>
                </a:outerShdw>
              </a:effectLst>
              <a:latin typeface="+mn-lt"/>
              <a:ea typeface="ＭＳ Ｐゴシック" pitchFamily="-1" charset="-128"/>
              <a:cs typeface="ＭＳ Ｐゴシック" pitchFamily="-1" charset="-128"/>
            </a:rPr>
            <a:t>Good Incident Response Plan</a:t>
          </a:r>
          <a:endParaRPr lang="en-US" sz="2400" dirty="0">
            <a:solidFill>
              <a:schemeClr val="tx1"/>
            </a:solidFill>
            <a:effectLst>
              <a:outerShdw blurRad="50800" dist="38100" dir="2700000" algn="tl" rotWithShape="0">
                <a:srgbClr val="0000FF">
                  <a:alpha val="43000"/>
                </a:srgbClr>
              </a:outerShdw>
            </a:effectLst>
            <a:latin typeface="+mn-lt"/>
          </a:endParaRPr>
        </a:p>
      </dgm:t>
    </dgm:pt>
    <dgm:pt modelId="{C34F63E7-2172-4045-BF2C-048DB0CC2EAF}" type="parTrans" cxnId="{20F2C2E4-93A7-CC4E-A658-E9ECD9B2579E}">
      <dgm:prSet/>
      <dgm:spPr/>
      <dgm:t>
        <a:bodyPr/>
        <a:lstStyle/>
        <a:p>
          <a:endParaRPr lang="en-US"/>
        </a:p>
      </dgm:t>
    </dgm:pt>
    <dgm:pt modelId="{DA7272DF-D46E-1E47-BF7D-925389DB1621}" type="sibTrans" cxnId="{20F2C2E4-93A7-CC4E-A658-E9ECD9B2579E}">
      <dgm:prSet/>
      <dgm:spPr/>
      <dgm:t>
        <a:bodyPr/>
        <a:lstStyle/>
        <a:p>
          <a:endParaRPr lang="en-US"/>
        </a:p>
      </dgm:t>
    </dgm:pt>
    <dgm:pt modelId="{9D9CD33F-9E4B-B34D-AC58-FA9ADBD95987}">
      <dgm:prSet/>
      <dgm:spPr/>
      <dgm:t>
        <a:bodyPr/>
        <a:lstStyle/>
        <a:p>
          <a:r>
            <a:rPr lang="en-US" dirty="0">
              <a:effectLst/>
              <a:latin typeface="+mn-lt"/>
            </a:rPr>
            <a:t>Details on how to contact technical personal for ISP </a:t>
          </a:r>
        </a:p>
      </dgm:t>
    </dgm:pt>
    <dgm:pt modelId="{771531F4-2848-2F4F-B2A1-CCBB2448738A}" type="parTrans" cxnId="{6336D353-2A7E-314C-B3C9-DE420EB012CA}">
      <dgm:prSet/>
      <dgm:spPr/>
      <dgm:t>
        <a:bodyPr/>
        <a:lstStyle/>
        <a:p>
          <a:endParaRPr lang="en-US"/>
        </a:p>
      </dgm:t>
    </dgm:pt>
    <dgm:pt modelId="{C89E07B7-E8D2-2244-89E0-8FE036DDD58B}" type="sibTrans" cxnId="{6336D353-2A7E-314C-B3C9-DE420EB012CA}">
      <dgm:prSet/>
      <dgm:spPr/>
      <dgm:t>
        <a:bodyPr/>
        <a:lstStyle/>
        <a:p>
          <a:endParaRPr lang="en-US"/>
        </a:p>
      </dgm:t>
    </dgm:pt>
    <dgm:pt modelId="{C7CFE043-8556-7F4A-8EA7-B3799D6A7314}">
      <dgm:prSet/>
      <dgm:spPr/>
      <dgm:t>
        <a:bodyPr/>
        <a:lstStyle/>
        <a:p>
          <a:r>
            <a:rPr lang="en-US" dirty="0">
              <a:effectLst/>
              <a:latin typeface="+mn-lt"/>
            </a:rPr>
            <a:t>Needed to impose traffic filtering upstream</a:t>
          </a:r>
        </a:p>
      </dgm:t>
    </dgm:pt>
    <dgm:pt modelId="{5AC0B0E2-B66A-3346-8FF7-F9C17D77FAD1}" type="parTrans" cxnId="{6C84DAEB-0394-9043-9803-C80C12E02A22}">
      <dgm:prSet/>
      <dgm:spPr/>
      <dgm:t>
        <a:bodyPr/>
        <a:lstStyle/>
        <a:p>
          <a:endParaRPr lang="en-US"/>
        </a:p>
      </dgm:t>
    </dgm:pt>
    <dgm:pt modelId="{BC73166F-3CF6-4449-8D02-893EB25E1EB1}" type="sibTrans" cxnId="{6C84DAEB-0394-9043-9803-C80C12E02A22}">
      <dgm:prSet/>
      <dgm:spPr/>
      <dgm:t>
        <a:bodyPr/>
        <a:lstStyle/>
        <a:p>
          <a:endParaRPr lang="en-US"/>
        </a:p>
      </dgm:t>
    </dgm:pt>
    <dgm:pt modelId="{E827E2C2-8B60-A24D-B7C2-42B77D70F4E9}">
      <dgm:prSet/>
      <dgm:spPr/>
      <dgm:t>
        <a:bodyPr/>
        <a:lstStyle/>
        <a:p>
          <a:r>
            <a:rPr lang="en-US" dirty="0">
              <a:effectLst/>
              <a:latin typeface="+mn-lt"/>
            </a:rPr>
            <a:t>Details of how to respond to the attack</a:t>
          </a:r>
        </a:p>
      </dgm:t>
    </dgm:pt>
    <dgm:pt modelId="{11605365-3E17-B543-9E46-4264693CCAD8}" type="parTrans" cxnId="{84786C46-A95D-E147-8ED9-A0867D9ECBB2}">
      <dgm:prSet/>
      <dgm:spPr/>
      <dgm:t>
        <a:bodyPr/>
        <a:lstStyle/>
        <a:p>
          <a:endParaRPr lang="en-US"/>
        </a:p>
      </dgm:t>
    </dgm:pt>
    <dgm:pt modelId="{921FF22D-EA19-EC44-8964-038821AA1847}" type="sibTrans" cxnId="{84786C46-A95D-E147-8ED9-A0867D9ECBB2}">
      <dgm:prSet/>
      <dgm:spPr/>
      <dgm:t>
        <a:bodyPr/>
        <a:lstStyle/>
        <a:p>
          <a:endParaRPr lang="en-US"/>
        </a:p>
      </dgm:t>
    </dgm:pt>
    <dgm:pt modelId="{B8962085-97CB-084E-999F-B58BD701043E}" type="pres">
      <dgm:prSet presAssocID="{454B9A9C-9B2F-9C45-BB3E-132FD2ADBD24}" presName="Name0" presStyleCnt="0">
        <dgm:presLayoutVars>
          <dgm:dir/>
          <dgm:animLvl val="lvl"/>
          <dgm:resizeHandles val="exact"/>
        </dgm:presLayoutVars>
      </dgm:prSet>
      <dgm:spPr/>
    </dgm:pt>
    <dgm:pt modelId="{479CC5A0-A601-7047-A3B1-4A95341DC203}" type="pres">
      <dgm:prSet presAssocID="{F1BCAAF5-1BFA-7249-970E-2E16935F3045}" presName="composite" presStyleCnt="0"/>
      <dgm:spPr/>
    </dgm:pt>
    <dgm:pt modelId="{DC1A2EE9-0B81-0249-BAE2-7E8ABAF95231}" type="pres">
      <dgm:prSet presAssocID="{F1BCAAF5-1BFA-7249-970E-2E16935F3045}" presName="parTx" presStyleLbl="alignNode1" presStyleIdx="0" presStyleCnt="1">
        <dgm:presLayoutVars>
          <dgm:chMax val="0"/>
          <dgm:chPref val="0"/>
          <dgm:bulletEnabled val="1"/>
        </dgm:presLayoutVars>
      </dgm:prSet>
      <dgm:spPr/>
    </dgm:pt>
    <dgm:pt modelId="{74798D57-D32E-C046-8CAE-BF57114DE3E1}" type="pres">
      <dgm:prSet presAssocID="{F1BCAAF5-1BFA-7249-970E-2E16935F3045}" presName="desTx" presStyleLbl="alignAccFollowNode1" presStyleIdx="0" presStyleCnt="1">
        <dgm:presLayoutVars>
          <dgm:bulletEnabled val="1"/>
        </dgm:presLayoutVars>
      </dgm:prSet>
      <dgm:spPr/>
    </dgm:pt>
  </dgm:ptLst>
  <dgm:cxnLst>
    <dgm:cxn modelId="{63066332-C002-A14A-8D99-86F774DDAF50}" type="presOf" srcId="{9D9CD33F-9E4B-B34D-AC58-FA9ADBD95987}" destId="{74798D57-D32E-C046-8CAE-BF57114DE3E1}" srcOrd="0" destOrd="0" presId="urn:microsoft.com/office/officeart/2005/8/layout/hList1"/>
    <dgm:cxn modelId="{B9DC6845-8BB0-F64A-B49F-1F05E8808AFC}" type="presOf" srcId="{C7CFE043-8556-7F4A-8EA7-B3799D6A7314}" destId="{74798D57-D32E-C046-8CAE-BF57114DE3E1}" srcOrd="0" destOrd="1" presId="urn:microsoft.com/office/officeart/2005/8/layout/hList1"/>
    <dgm:cxn modelId="{84786C46-A95D-E147-8ED9-A0867D9ECBB2}" srcId="{F1BCAAF5-1BFA-7249-970E-2E16935F3045}" destId="{E827E2C2-8B60-A24D-B7C2-42B77D70F4E9}" srcOrd="2" destOrd="0" parTransId="{11605365-3E17-B543-9E46-4264693CCAD8}" sibTransId="{921FF22D-EA19-EC44-8964-038821AA1847}"/>
    <dgm:cxn modelId="{6336D353-2A7E-314C-B3C9-DE420EB012CA}" srcId="{F1BCAAF5-1BFA-7249-970E-2E16935F3045}" destId="{9D9CD33F-9E4B-B34D-AC58-FA9ADBD95987}" srcOrd="0" destOrd="0" parTransId="{771531F4-2848-2F4F-B2A1-CCBB2448738A}" sibTransId="{C89E07B7-E8D2-2244-89E0-8FE036DDD58B}"/>
    <dgm:cxn modelId="{D806A271-E4E0-8C41-9BA1-C9182689E3BD}" type="presOf" srcId="{F1BCAAF5-1BFA-7249-970E-2E16935F3045}" destId="{DC1A2EE9-0B81-0249-BAE2-7E8ABAF95231}" srcOrd="0" destOrd="0" presId="urn:microsoft.com/office/officeart/2005/8/layout/hList1"/>
    <dgm:cxn modelId="{7CE85172-4A1E-2840-AAE1-9F9725E2040E}" type="presOf" srcId="{E827E2C2-8B60-A24D-B7C2-42B77D70F4E9}" destId="{74798D57-D32E-C046-8CAE-BF57114DE3E1}" srcOrd="0" destOrd="2" presId="urn:microsoft.com/office/officeart/2005/8/layout/hList1"/>
    <dgm:cxn modelId="{55177889-4F81-2748-9B2A-E05B1ECD0544}" type="presOf" srcId="{454B9A9C-9B2F-9C45-BB3E-132FD2ADBD24}" destId="{B8962085-97CB-084E-999F-B58BD701043E}" srcOrd="0" destOrd="0" presId="urn:microsoft.com/office/officeart/2005/8/layout/hList1"/>
    <dgm:cxn modelId="{20F2C2E4-93A7-CC4E-A658-E9ECD9B2579E}" srcId="{454B9A9C-9B2F-9C45-BB3E-132FD2ADBD24}" destId="{F1BCAAF5-1BFA-7249-970E-2E16935F3045}" srcOrd="0" destOrd="0" parTransId="{C34F63E7-2172-4045-BF2C-048DB0CC2EAF}" sibTransId="{DA7272DF-D46E-1E47-BF7D-925389DB1621}"/>
    <dgm:cxn modelId="{6C84DAEB-0394-9043-9803-C80C12E02A22}" srcId="{F1BCAAF5-1BFA-7249-970E-2E16935F3045}" destId="{C7CFE043-8556-7F4A-8EA7-B3799D6A7314}" srcOrd="1" destOrd="0" parTransId="{5AC0B0E2-B66A-3346-8FF7-F9C17D77FAD1}" sibTransId="{BC73166F-3CF6-4449-8D02-893EB25E1EB1}"/>
    <dgm:cxn modelId="{18F61757-A4C9-954F-910F-D6499A15DF4E}" type="presParOf" srcId="{B8962085-97CB-084E-999F-B58BD701043E}" destId="{479CC5A0-A601-7047-A3B1-4A95341DC203}" srcOrd="0" destOrd="0" presId="urn:microsoft.com/office/officeart/2005/8/layout/hList1"/>
    <dgm:cxn modelId="{08748216-2D5D-6D4A-BC1C-3B5891184BCF}" type="presParOf" srcId="{479CC5A0-A601-7047-A3B1-4A95341DC203}" destId="{DC1A2EE9-0B81-0249-BAE2-7E8ABAF95231}" srcOrd="0" destOrd="0" presId="urn:microsoft.com/office/officeart/2005/8/layout/hList1"/>
    <dgm:cxn modelId="{E056F58E-F785-2C45-AA5E-749AC5038CC9}" type="presParOf" srcId="{479CC5A0-A601-7047-A3B1-4A95341DC203}" destId="{74798D57-D32E-C046-8CAE-BF57114DE3E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EAEE1-B141-8149-B598-A2FC9726C17B}">
      <dsp:nvSpPr>
        <dsp:cNvPr id="0" name=""/>
        <dsp:cNvSpPr/>
      </dsp:nvSpPr>
      <dsp:spPr>
        <a:xfrm>
          <a:off x="1116" y="0"/>
          <a:ext cx="2902148" cy="31242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rPr>
            <a:t>Network bandwidth</a:t>
          </a:r>
        </a:p>
      </dsp:txBody>
      <dsp:txXfrm>
        <a:off x="1116" y="0"/>
        <a:ext cx="2902148" cy="937260"/>
      </dsp:txXfrm>
    </dsp:sp>
    <dsp:sp modelId="{E1C9B790-AD02-DB4B-90E8-7BFEE9B60B8A}">
      <dsp:nvSpPr>
        <dsp:cNvPr id="0" name=""/>
        <dsp:cNvSpPr/>
      </dsp:nvSpPr>
      <dsp:spPr>
        <a:xfrm>
          <a:off x="291331" y="938175"/>
          <a:ext cx="2321718" cy="941989"/>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0000"/>
              </a:solidFill>
              <a:effectLst/>
              <a:latin typeface="+mn-lt"/>
            </a:rPr>
            <a:t>Relates to the capacity of the network links connecting a server to the Internet</a:t>
          </a:r>
        </a:p>
      </dsp:txBody>
      <dsp:txXfrm>
        <a:off x="318921" y="965765"/>
        <a:ext cx="2266538" cy="886809"/>
      </dsp:txXfrm>
    </dsp:sp>
    <dsp:sp modelId="{9C0BB106-18F0-064A-9F7C-7245A6EA83E6}">
      <dsp:nvSpPr>
        <dsp:cNvPr id="0" name=""/>
        <dsp:cNvSpPr/>
      </dsp:nvSpPr>
      <dsp:spPr>
        <a:xfrm>
          <a:off x="291331" y="2025085"/>
          <a:ext cx="2321718" cy="941989"/>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0000"/>
              </a:solidFill>
              <a:effectLst/>
              <a:latin typeface="+mn-lt"/>
            </a:rPr>
            <a:t>For most organizations this is their connection to their Internet Service Provider (ISP)</a:t>
          </a:r>
        </a:p>
      </dsp:txBody>
      <dsp:txXfrm>
        <a:off x="318921" y="2052675"/>
        <a:ext cx="2266538" cy="886809"/>
      </dsp:txXfrm>
    </dsp:sp>
    <dsp:sp modelId="{200D4077-F322-A54F-A959-16520676AF19}">
      <dsp:nvSpPr>
        <dsp:cNvPr id="0" name=""/>
        <dsp:cNvSpPr/>
      </dsp:nvSpPr>
      <dsp:spPr>
        <a:xfrm>
          <a:off x="3120925" y="0"/>
          <a:ext cx="2902148" cy="31242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rPr>
            <a:t>System resources</a:t>
          </a:r>
        </a:p>
      </dsp:txBody>
      <dsp:txXfrm>
        <a:off x="3120925" y="0"/>
        <a:ext cx="2902148" cy="937260"/>
      </dsp:txXfrm>
    </dsp:sp>
    <dsp:sp modelId="{331622DA-667B-3D42-86F2-0516235F2E15}">
      <dsp:nvSpPr>
        <dsp:cNvPr id="0" name=""/>
        <dsp:cNvSpPr/>
      </dsp:nvSpPr>
      <dsp:spPr>
        <a:xfrm>
          <a:off x="3411140" y="937260"/>
          <a:ext cx="2321718" cy="2030730"/>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0000"/>
              </a:solidFill>
              <a:effectLst/>
              <a:latin typeface="+mn-lt"/>
            </a:rPr>
            <a:t>Aims to overload or crash the network handling software</a:t>
          </a:r>
        </a:p>
      </dsp:txBody>
      <dsp:txXfrm>
        <a:off x="3470618" y="996738"/>
        <a:ext cx="2202762" cy="1911774"/>
      </dsp:txXfrm>
    </dsp:sp>
    <dsp:sp modelId="{1EA47F75-BED3-5244-AD77-D9664E47C6FF}">
      <dsp:nvSpPr>
        <dsp:cNvPr id="0" name=""/>
        <dsp:cNvSpPr/>
      </dsp:nvSpPr>
      <dsp:spPr>
        <a:xfrm>
          <a:off x="6240735" y="0"/>
          <a:ext cx="2902148" cy="31242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rPr>
            <a:t>Application resources</a:t>
          </a:r>
        </a:p>
      </dsp:txBody>
      <dsp:txXfrm>
        <a:off x="6240735" y="0"/>
        <a:ext cx="2902148" cy="937260"/>
      </dsp:txXfrm>
    </dsp:sp>
    <dsp:sp modelId="{F711556B-CC33-6E40-9D5E-6524FC4A1052}">
      <dsp:nvSpPr>
        <dsp:cNvPr id="0" name=""/>
        <dsp:cNvSpPr/>
      </dsp:nvSpPr>
      <dsp:spPr>
        <a:xfrm>
          <a:off x="6530950" y="937260"/>
          <a:ext cx="2321718" cy="203073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0000"/>
              </a:solidFill>
              <a:effectLst/>
              <a:latin typeface="+mn-lt"/>
            </a:rPr>
            <a:t>Typically involves a number of valid requests, each of which consumes significant resources, thus limiting the ability of the server to respond to requests from other users</a:t>
          </a:r>
        </a:p>
      </dsp:txBody>
      <dsp:txXfrm>
        <a:off x="6590428" y="996738"/>
        <a:ext cx="2202762" cy="1911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A0BC2-B705-7845-9587-D8A7832452F9}">
      <dsp:nvSpPr>
        <dsp:cNvPr id="0" name=""/>
        <dsp:cNvSpPr/>
      </dsp:nvSpPr>
      <dsp:spPr>
        <a:xfrm rot="5400000">
          <a:off x="4949027" y="-1984473"/>
          <a:ext cx="879673" cy="5071872"/>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dirty="0">
              <a:effectLst/>
              <a:latin typeface="+mn-lt"/>
            </a:rPr>
            <a:t>Ping flood using ICMP echo request packets</a:t>
          </a:r>
        </a:p>
        <a:p>
          <a:pPr marL="114300" lvl="1" indent="-114300" algn="l" defTabSz="577850">
            <a:lnSpc>
              <a:spcPct val="90000"/>
            </a:lnSpc>
            <a:spcBef>
              <a:spcPct val="0"/>
            </a:spcBef>
            <a:spcAft>
              <a:spcPct val="15000"/>
            </a:spcAft>
            <a:buChar char="•"/>
          </a:pPr>
          <a:r>
            <a:rPr lang="en-US" sz="1300" b="1" i="0" kern="1200" dirty="0">
              <a:effectLst/>
              <a:latin typeface="+mn-lt"/>
            </a:rPr>
            <a:t>Traditionally network administrators allow such packets into their networks because ping is a useful network diagnostic tool</a:t>
          </a:r>
        </a:p>
      </dsp:txBody>
      <dsp:txXfrm rot="-5400000">
        <a:off x="2852928" y="154568"/>
        <a:ext cx="5028930" cy="793789"/>
      </dsp:txXfrm>
    </dsp:sp>
    <dsp:sp modelId="{19357E6A-60B3-FC4E-9FC2-1ECE7041DD85}">
      <dsp:nvSpPr>
        <dsp:cNvPr id="0" name=""/>
        <dsp:cNvSpPr/>
      </dsp:nvSpPr>
      <dsp:spPr>
        <a:xfrm>
          <a:off x="0" y="1666"/>
          <a:ext cx="2852928" cy="109959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0" i="0" kern="1200" dirty="0">
              <a:solidFill>
                <a:schemeClr val="bg1"/>
              </a:solidFill>
              <a:effectLst/>
              <a:latin typeface="+mn-lt"/>
              <a:ea typeface="ＭＳ Ｐゴシック" pitchFamily="-1" charset="-128"/>
              <a:cs typeface="ＭＳ Ｐゴシック" pitchFamily="-1" charset="-128"/>
            </a:rPr>
            <a:t>ICMP flood</a:t>
          </a:r>
          <a:endParaRPr lang="en-US" sz="2900" b="0" i="0" kern="1200" dirty="0">
            <a:solidFill>
              <a:schemeClr val="bg1"/>
            </a:solidFill>
            <a:effectLst/>
            <a:latin typeface="+mn-lt"/>
          </a:endParaRPr>
        </a:p>
      </dsp:txBody>
      <dsp:txXfrm>
        <a:off x="53678" y="55344"/>
        <a:ext cx="2745572" cy="992235"/>
      </dsp:txXfrm>
    </dsp:sp>
    <dsp:sp modelId="{AE11C2D4-26A0-484C-A22E-4A33CEF07817}">
      <dsp:nvSpPr>
        <dsp:cNvPr id="0" name=""/>
        <dsp:cNvSpPr/>
      </dsp:nvSpPr>
      <dsp:spPr>
        <a:xfrm rot="5400000">
          <a:off x="4949027" y="-829902"/>
          <a:ext cx="879673" cy="5071872"/>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dirty="0">
              <a:effectLst/>
              <a:latin typeface="+mn-lt"/>
            </a:rPr>
            <a:t>Uses UDP packets directed to some port number on the target system</a:t>
          </a:r>
        </a:p>
      </dsp:txBody>
      <dsp:txXfrm rot="-5400000">
        <a:off x="2852928" y="1309139"/>
        <a:ext cx="5028930" cy="793789"/>
      </dsp:txXfrm>
    </dsp:sp>
    <dsp:sp modelId="{5E105DE0-16B0-F645-ABF2-3DD1D6F6DDB8}">
      <dsp:nvSpPr>
        <dsp:cNvPr id="0" name=""/>
        <dsp:cNvSpPr/>
      </dsp:nvSpPr>
      <dsp:spPr>
        <a:xfrm>
          <a:off x="0" y="1156237"/>
          <a:ext cx="2852928" cy="109959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0" i="0" kern="1200" dirty="0">
              <a:solidFill>
                <a:schemeClr val="bg1"/>
              </a:solidFill>
              <a:effectLst/>
              <a:latin typeface="+mn-lt"/>
              <a:ea typeface="ＭＳ Ｐゴシック" pitchFamily="-1" charset="-128"/>
              <a:cs typeface="ＭＳ Ｐゴシック" pitchFamily="-1" charset="-128"/>
            </a:rPr>
            <a:t>UDP flood</a:t>
          </a:r>
        </a:p>
      </dsp:txBody>
      <dsp:txXfrm>
        <a:off x="53678" y="1209915"/>
        <a:ext cx="2745572" cy="992235"/>
      </dsp:txXfrm>
    </dsp:sp>
    <dsp:sp modelId="{4B1A1837-8231-6840-8D50-F6DB4B3D4684}">
      <dsp:nvSpPr>
        <dsp:cNvPr id="0" name=""/>
        <dsp:cNvSpPr/>
      </dsp:nvSpPr>
      <dsp:spPr>
        <a:xfrm rot="5400000">
          <a:off x="4949027" y="324668"/>
          <a:ext cx="879673" cy="5071872"/>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dirty="0">
              <a:effectLst/>
              <a:latin typeface="+mn-lt"/>
            </a:rPr>
            <a:t>Sends TCP packets to the target system</a:t>
          </a:r>
        </a:p>
        <a:p>
          <a:pPr marL="114300" lvl="1" indent="-114300" algn="l" defTabSz="577850">
            <a:lnSpc>
              <a:spcPct val="90000"/>
            </a:lnSpc>
            <a:spcBef>
              <a:spcPct val="0"/>
            </a:spcBef>
            <a:spcAft>
              <a:spcPct val="15000"/>
            </a:spcAft>
            <a:buChar char="•"/>
          </a:pPr>
          <a:r>
            <a:rPr lang="en-US" sz="1300" b="1" i="0" kern="1200" dirty="0">
              <a:effectLst/>
              <a:latin typeface="+mn-lt"/>
            </a:rPr>
            <a:t>Total volume of packets is the aim of the attack rather than the system code</a:t>
          </a:r>
        </a:p>
      </dsp:txBody>
      <dsp:txXfrm rot="-5400000">
        <a:off x="2852928" y="2463709"/>
        <a:ext cx="5028930" cy="793789"/>
      </dsp:txXfrm>
    </dsp:sp>
    <dsp:sp modelId="{46E720AB-F321-FB41-8240-75830E95D297}">
      <dsp:nvSpPr>
        <dsp:cNvPr id="0" name=""/>
        <dsp:cNvSpPr/>
      </dsp:nvSpPr>
      <dsp:spPr>
        <a:xfrm>
          <a:off x="0" y="2310809"/>
          <a:ext cx="2852928" cy="1099591"/>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0" i="0" kern="1200" dirty="0">
              <a:solidFill>
                <a:schemeClr val="bg1"/>
              </a:solidFill>
              <a:effectLst/>
              <a:latin typeface="+mn-lt"/>
              <a:ea typeface="ＭＳ Ｐゴシック" pitchFamily="-1" charset="-128"/>
              <a:cs typeface="ＭＳ Ｐゴシック" pitchFamily="-1" charset="-128"/>
            </a:rPr>
            <a:t>TCP SYN flood</a:t>
          </a:r>
        </a:p>
      </dsp:txBody>
      <dsp:txXfrm>
        <a:off x="53678" y="2364487"/>
        <a:ext cx="2745572" cy="9922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EDA1D-D411-8645-B08C-F96CBCCA4328}">
      <dsp:nvSpPr>
        <dsp:cNvPr id="0" name=""/>
        <dsp:cNvSpPr/>
      </dsp:nvSpPr>
      <dsp:spPr>
        <a:xfrm rot="16200000">
          <a:off x="-884011" y="885118"/>
          <a:ext cx="4648200" cy="2877963"/>
        </a:xfrm>
        <a:prstGeom prst="flowChartManualOperation">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7529"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n-lt"/>
            </a:rPr>
            <a:t>Use of multiple systems to generate attacks</a:t>
          </a:r>
        </a:p>
      </dsp:txBody>
      <dsp:txXfrm rot="5400000">
        <a:off x="1108" y="929639"/>
        <a:ext cx="2877963" cy="2788920"/>
      </dsp:txXfrm>
    </dsp:sp>
    <dsp:sp modelId="{D8B55FDF-77C1-834C-8C65-345A49A2973D}">
      <dsp:nvSpPr>
        <dsp:cNvPr id="0" name=""/>
        <dsp:cNvSpPr/>
      </dsp:nvSpPr>
      <dsp:spPr>
        <a:xfrm rot="16200000">
          <a:off x="2209799" y="885118"/>
          <a:ext cx="4648200" cy="2877963"/>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7529"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n-lt"/>
            </a:rPr>
            <a:t>Attacker uses a flaw in operating system or in a common application to gain access and installs their program on it (zombie)</a:t>
          </a:r>
        </a:p>
      </dsp:txBody>
      <dsp:txXfrm rot="5400000">
        <a:off x="3094918" y="929639"/>
        <a:ext cx="2877963" cy="2788920"/>
      </dsp:txXfrm>
    </dsp:sp>
    <dsp:sp modelId="{40A340F6-F630-F841-B2E1-AB613AB02F5A}">
      <dsp:nvSpPr>
        <dsp:cNvPr id="0" name=""/>
        <dsp:cNvSpPr/>
      </dsp:nvSpPr>
      <dsp:spPr>
        <a:xfrm rot="16200000">
          <a:off x="5303611" y="885118"/>
          <a:ext cx="4648200" cy="2877963"/>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7529"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n-lt"/>
            </a:rPr>
            <a:t>Large collections of such systems under the control of one attacker’s control can be created, forming a botnet</a:t>
          </a:r>
        </a:p>
      </dsp:txBody>
      <dsp:txXfrm rot="5400000">
        <a:off x="6188730" y="929639"/>
        <a:ext cx="2877963" cy="2788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340E5-AA75-F540-9AC8-A428CCFAF6D3}">
      <dsp:nvSpPr>
        <dsp:cNvPr id="0" name=""/>
        <dsp:cNvSpPr/>
      </dsp:nvSpPr>
      <dsp:spPr>
        <a:xfrm>
          <a:off x="0" y="0"/>
          <a:ext cx="4511040" cy="972312"/>
        </a:xfrm>
        <a:prstGeom prst="roundRect">
          <a:avLst>
            <a:gd name="adj" fmla="val 10000"/>
          </a:avLst>
        </a:prstGeom>
        <a:solidFill>
          <a:schemeClr val="accent3">
            <a:lumMod val="75000"/>
          </a:schemeClr>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effectLst/>
              <a:latin typeface="+mn-lt"/>
              <a:ea typeface="ＭＳ Ｐゴシック" pitchFamily="-1" charset="-128"/>
            </a:rPr>
            <a:t>Attack prevention and preemption</a:t>
          </a:r>
        </a:p>
        <a:p>
          <a:pPr marL="114300" lvl="1" indent="-114300" algn="l" defTabSz="533400">
            <a:lnSpc>
              <a:spcPct val="90000"/>
            </a:lnSpc>
            <a:spcBef>
              <a:spcPct val="0"/>
            </a:spcBef>
            <a:spcAft>
              <a:spcPct val="15000"/>
            </a:spcAft>
            <a:buChar char="•"/>
          </a:pPr>
          <a:r>
            <a:rPr lang="en-US" sz="1200" b="1" kern="1200" dirty="0">
              <a:solidFill>
                <a:schemeClr val="tx1"/>
              </a:solidFill>
              <a:effectLst/>
              <a:latin typeface="+mn-lt"/>
              <a:ea typeface="ＭＳ Ｐゴシック" pitchFamily="-1" charset="-128"/>
            </a:rPr>
            <a:t>Before attack</a:t>
          </a:r>
        </a:p>
      </dsp:txBody>
      <dsp:txXfrm>
        <a:off x="28478" y="28478"/>
        <a:ext cx="3379679" cy="915356"/>
      </dsp:txXfrm>
    </dsp:sp>
    <dsp:sp modelId="{18164F88-DE1C-7E4B-A35B-CA51C5DF794C}">
      <dsp:nvSpPr>
        <dsp:cNvPr id="0" name=""/>
        <dsp:cNvSpPr/>
      </dsp:nvSpPr>
      <dsp:spPr>
        <a:xfrm>
          <a:off x="377799" y="1149096"/>
          <a:ext cx="4511040" cy="972312"/>
        </a:xfrm>
        <a:prstGeom prst="roundRect">
          <a:avLst>
            <a:gd name="adj" fmla="val 10000"/>
          </a:avLst>
        </a:prstGeom>
        <a:solidFill>
          <a:schemeClr val="accent1"/>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effectLst/>
              <a:latin typeface="+mn-lt"/>
            </a:rPr>
            <a:t>Attack detection and filtering</a:t>
          </a:r>
        </a:p>
        <a:p>
          <a:pPr marL="114300" lvl="1" indent="-114300" algn="l" defTabSz="533400">
            <a:lnSpc>
              <a:spcPct val="90000"/>
            </a:lnSpc>
            <a:spcBef>
              <a:spcPct val="0"/>
            </a:spcBef>
            <a:spcAft>
              <a:spcPct val="15000"/>
            </a:spcAft>
            <a:buChar char="•"/>
          </a:pPr>
          <a:r>
            <a:rPr lang="en-US" sz="1200" b="1" kern="1200" dirty="0">
              <a:solidFill>
                <a:schemeClr val="tx1"/>
              </a:solidFill>
              <a:effectLst/>
              <a:latin typeface="+mn-lt"/>
              <a:ea typeface="ＭＳ Ｐゴシック" pitchFamily="-1" charset="-128"/>
            </a:rPr>
            <a:t>During the attack</a:t>
          </a:r>
        </a:p>
      </dsp:txBody>
      <dsp:txXfrm>
        <a:off x="406277" y="1177574"/>
        <a:ext cx="3444281" cy="915356"/>
      </dsp:txXfrm>
    </dsp:sp>
    <dsp:sp modelId="{4FA33190-3A54-BC4A-AAEE-1A90F556FE85}">
      <dsp:nvSpPr>
        <dsp:cNvPr id="0" name=""/>
        <dsp:cNvSpPr/>
      </dsp:nvSpPr>
      <dsp:spPr>
        <a:xfrm>
          <a:off x="749960" y="2298192"/>
          <a:ext cx="4511040" cy="972312"/>
        </a:xfrm>
        <a:prstGeom prst="roundRect">
          <a:avLst>
            <a:gd name="adj" fmla="val 10000"/>
          </a:avLst>
        </a:prstGeom>
        <a:solidFill>
          <a:schemeClr val="accent5">
            <a:lumMod val="75000"/>
          </a:schemeClr>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effectLst/>
              <a:latin typeface="+mn-lt"/>
              <a:ea typeface="ＭＳ Ｐゴシック" pitchFamily="-1" charset="-128"/>
            </a:rPr>
            <a:t>Attack source </a:t>
          </a:r>
          <a:r>
            <a:rPr lang="en-US" sz="1600" b="1" kern="1200" dirty="0" err="1">
              <a:solidFill>
                <a:schemeClr val="tx1"/>
              </a:solidFill>
              <a:effectLst/>
              <a:latin typeface="+mn-lt"/>
              <a:ea typeface="ＭＳ Ｐゴシック" pitchFamily="-1" charset="-128"/>
            </a:rPr>
            <a:t>traceback</a:t>
          </a:r>
          <a:r>
            <a:rPr lang="en-US" sz="1600" b="1" kern="1200" dirty="0">
              <a:solidFill>
                <a:schemeClr val="tx1"/>
              </a:solidFill>
              <a:effectLst/>
              <a:latin typeface="+mn-lt"/>
              <a:ea typeface="ＭＳ Ｐゴシック" pitchFamily="-1" charset="-128"/>
            </a:rPr>
            <a:t> and identification</a:t>
          </a:r>
        </a:p>
        <a:p>
          <a:pPr marL="114300" lvl="1" indent="-114300" algn="l" defTabSz="533400">
            <a:lnSpc>
              <a:spcPct val="90000"/>
            </a:lnSpc>
            <a:spcBef>
              <a:spcPct val="0"/>
            </a:spcBef>
            <a:spcAft>
              <a:spcPct val="15000"/>
            </a:spcAft>
            <a:buChar char="•"/>
          </a:pPr>
          <a:r>
            <a:rPr lang="en-US" sz="1200" b="1" kern="1200" dirty="0">
              <a:solidFill>
                <a:schemeClr val="tx1"/>
              </a:solidFill>
              <a:effectLst/>
              <a:latin typeface="+mn-lt"/>
              <a:ea typeface="ＭＳ Ｐゴシック" pitchFamily="-1" charset="-128"/>
            </a:rPr>
            <a:t>During and after the attack</a:t>
          </a:r>
        </a:p>
      </dsp:txBody>
      <dsp:txXfrm>
        <a:off x="778438" y="2326670"/>
        <a:ext cx="3449920" cy="915356"/>
      </dsp:txXfrm>
    </dsp:sp>
    <dsp:sp modelId="{CBFDAD9E-3A53-1C4F-BBA6-BA2FFA1D3DB9}">
      <dsp:nvSpPr>
        <dsp:cNvPr id="0" name=""/>
        <dsp:cNvSpPr/>
      </dsp:nvSpPr>
      <dsp:spPr>
        <a:xfrm>
          <a:off x="1127759" y="3447288"/>
          <a:ext cx="4511040" cy="972312"/>
        </a:xfrm>
        <a:prstGeom prst="roundRect">
          <a:avLst>
            <a:gd name="adj" fmla="val 10000"/>
          </a:avLst>
        </a:prstGeom>
        <a:solidFill>
          <a:schemeClr val="accent1"/>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effectLst/>
              <a:latin typeface="+mn-lt"/>
              <a:ea typeface="ＭＳ Ｐゴシック" pitchFamily="-1" charset="-128"/>
            </a:rPr>
            <a:t>Attack reaction</a:t>
          </a:r>
        </a:p>
        <a:p>
          <a:pPr marL="114300" lvl="1" indent="-114300" algn="l" defTabSz="533400">
            <a:lnSpc>
              <a:spcPct val="90000"/>
            </a:lnSpc>
            <a:spcBef>
              <a:spcPct val="0"/>
            </a:spcBef>
            <a:spcAft>
              <a:spcPct val="15000"/>
            </a:spcAft>
            <a:buChar char="•"/>
          </a:pPr>
          <a:r>
            <a:rPr lang="en-US" sz="1200" b="1" kern="1200" dirty="0">
              <a:solidFill>
                <a:schemeClr val="tx1"/>
              </a:solidFill>
              <a:effectLst/>
              <a:latin typeface="+mn-lt"/>
              <a:ea typeface="ＭＳ Ｐゴシック" pitchFamily="-1" charset="-128"/>
            </a:rPr>
            <a:t>After the attack</a:t>
          </a:r>
        </a:p>
      </dsp:txBody>
      <dsp:txXfrm>
        <a:off x="1156237" y="3475766"/>
        <a:ext cx="3444281" cy="915356"/>
      </dsp:txXfrm>
    </dsp:sp>
    <dsp:sp modelId="{E94E7B59-EB68-4F49-88EA-2BF2FB91202C}">
      <dsp:nvSpPr>
        <dsp:cNvPr id="0" name=""/>
        <dsp:cNvSpPr/>
      </dsp:nvSpPr>
      <dsp:spPr>
        <a:xfrm>
          <a:off x="3879037" y="744702"/>
          <a:ext cx="632002" cy="632002"/>
        </a:xfrm>
        <a:prstGeom prst="downArrow">
          <a:avLst>
            <a:gd name="adj1" fmla="val 55000"/>
            <a:gd name="adj2" fmla="val 45000"/>
          </a:avLst>
        </a:prstGeom>
        <a:solidFill>
          <a:schemeClr val="tx1"/>
        </a:solidFill>
        <a:ln w="9525" cap="flat" cmpd="sng" algn="ctr">
          <a:solidFill>
            <a:schemeClr val="tx2">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021237" y="744702"/>
        <a:ext cx="347602" cy="475582"/>
      </dsp:txXfrm>
    </dsp:sp>
    <dsp:sp modelId="{AEF2102F-665D-3D42-97DB-A8D8233082D9}">
      <dsp:nvSpPr>
        <dsp:cNvPr id="0" name=""/>
        <dsp:cNvSpPr/>
      </dsp:nvSpPr>
      <dsp:spPr>
        <a:xfrm>
          <a:off x="4256836" y="1893798"/>
          <a:ext cx="632002" cy="632002"/>
        </a:xfrm>
        <a:prstGeom prst="downArrow">
          <a:avLst>
            <a:gd name="adj1" fmla="val 55000"/>
            <a:gd name="adj2" fmla="val 45000"/>
          </a:avLst>
        </a:prstGeom>
        <a:solidFill>
          <a:schemeClr val="tx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399036" y="1893798"/>
        <a:ext cx="347602" cy="475582"/>
      </dsp:txXfrm>
    </dsp:sp>
    <dsp:sp modelId="{951E9E9F-F451-FE43-B83A-AD1D756BF21E}">
      <dsp:nvSpPr>
        <dsp:cNvPr id="0" name=""/>
        <dsp:cNvSpPr/>
      </dsp:nvSpPr>
      <dsp:spPr>
        <a:xfrm>
          <a:off x="4628997" y="3042894"/>
          <a:ext cx="632002" cy="632002"/>
        </a:xfrm>
        <a:prstGeom prst="downArrow">
          <a:avLst>
            <a:gd name="adj1" fmla="val 55000"/>
            <a:gd name="adj2" fmla="val 45000"/>
          </a:avLst>
        </a:prstGeom>
        <a:solidFill>
          <a:schemeClr val="tx1"/>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771197" y="3042894"/>
        <a:ext cx="347602" cy="4755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A2EE9-0B81-0249-BAE2-7E8ABAF95231}">
      <dsp:nvSpPr>
        <dsp:cNvPr id="0" name=""/>
        <dsp:cNvSpPr/>
      </dsp:nvSpPr>
      <dsp:spPr>
        <a:xfrm>
          <a:off x="0" y="30326"/>
          <a:ext cx="6908800" cy="604800"/>
        </a:xfrm>
        <a:prstGeom prst="rect">
          <a:avLst/>
        </a:prstGeom>
        <a:solidFill>
          <a:schemeClr val="accent3">
            <a:lumMod val="75000"/>
          </a:schemeClr>
        </a:solidFill>
        <a:ln w="9525" cap="flat" cmpd="sng" algn="ctr">
          <a:solidFill>
            <a:schemeClr val="accent3">
              <a:lumMod val="5000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effectLst>
                <a:outerShdw blurRad="50800" dist="38100" dir="2700000" algn="tl" rotWithShape="0">
                  <a:srgbClr val="0000FF">
                    <a:alpha val="43000"/>
                  </a:srgbClr>
                </a:outerShdw>
              </a:effectLst>
              <a:latin typeface="+mj-lt"/>
              <a:ea typeface="ＭＳ Ｐゴシック" pitchFamily="-1" charset="-128"/>
              <a:cs typeface="ＭＳ Ｐゴシック" pitchFamily="-1" charset="-128"/>
            </a:rPr>
            <a:t> </a:t>
          </a:r>
          <a:r>
            <a:rPr lang="en-US" sz="2400" kern="1200" dirty="0">
              <a:solidFill>
                <a:schemeClr val="tx1"/>
              </a:solidFill>
              <a:effectLst>
                <a:outerShdw blurRad="50800" dist="38100" dir="2700000" algn="tl" rotWithShape="0">
                  <a:srgbClr val="0000FF">
                    <a:alpha val="43000"/>
                  </a:srgbClr>
                </a:outerShdw>
              </a:effectLst>
              <a:latin typeface="+mn-lt"/>
              <a:ea typeface="ＭＳ Ｐゴシック" pitchFamily="-1" charset="-128"/>
              <a:cs typeface="ＭＳ Ｐゴシック" pitchFamily="-1" charset="-128"/>
            </a:rPr>
            <a:t>Good Incident Response Plan</a:t>
          </a:r>
          <a:endParaRPr lang="en-US" sz="2400" kern="1200" dirty="0">
            <a:solidFill>
              <a:schemeClr val="tx1"/>
            </a:solidFill>
            <a:effectLst>
              <a:outerShdw blurRad="50800" dist="38100" dir="2700000" algn="tl" rotWithShape="0">
                <a:srgbClr val="0000FF">
                  <a:alpha val="43000"/>
                </a:srgbClr>
              </a:outerShdw>
            </a:effectLst>
            <a:latin typeface="+mn-lt"/>
          </a:endParaRPr>
        </a:p>
      </dsp:txBody>
      <dsp:txXfrm>
        <a:off x="0" y="30326"/>
        <a:ext cx="6908800" cy="604800"/>
      </dsp:txXfrm>
    </dsp:sp>
    <dsp:sp modelId="{74798D57-D32E-C046-8CAE-BF57114DE3E1}">
      <dsp:nvSpPr>
        <dsp:cNvPr id="0" name=""/>
        <dsp:cNvSpPr/>
      </dsp:nvSpPr>
      <dsp:spPr>
        <a:xfrm>
          <a:off x="0" y="635126"/>
          <a:ext cx="6908800" cy="138348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effectLst/>
              <a:latin typeface="+mn-lt"/>
            </a:rPr>
            <a:t>Details on how to contact technical personal for ISP </a:t>
          </a:r>
        </a:p>
        <a:p>
          <a:pPr marL="228600" lvl="1" indent="-228600" algn="l" defTabSz="933450">
            <a:lnSpc>
              <a:spcPct val="90000"/>
            </a:lnSpc>
            <a:spcBef>
              <a:spcPct val="0"/>
            </a:spcBef>
            <a:spcAft>
              <a:spcPct val="15000"/>
            </a:spcAft>
            <a:buChar char="•"/>
          </a:pPr>
          <a:r>
            <a:rPr lang="en-US" sz="2100" kern="1200" dirty="0">
              <a:effectLst/>
              <a:latin typeface="+mn-lt"/>
            </a:rPr>
            <a:t>Needed to impose traffic filtering upstream</a:t>
          </a:r>
        </a:p>
        <a:p>
          <a:pPr marL="228600" lvl="1" indent="-228600" algn="l" defTabSz="933450">
            <a:lnSpc>
              <a:spcPct val="90000"/>
            </a:lnSpc>
            <a:spcBef>
              <a:spcPct val="0"/>
            </a:spcBef>
            <a:spcAft>
              <a:spcPct val="15000"/>
            </a:spcAft>
            <a:buChar char="•"/>
          </a:pPr>
          <a:r>
            <a:rPr lang="en-US" sz="2100" kern="1200" dirty="0">
              <a:effectLst/>
              <a:latin typeface="+mn-lt"/>
            </a:rPr>
            <a:t>Details of how to respond to the attack</a:t>
          </a:r>
        </a:p>
      </dsp:txBody>
      <dsp:txXfrm>
        <a:off x="0" y="635126"/>
        <a:ext cx="6908800" cy="138348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4FC39829-9DEF-FD4D-9824-BA4826969C29}" type="slidenum">
              <a:rPr lang="en-AU"/>
              <a:pPr>
                <a:defRPr/>
              </a:pPr>
              <a:t>‹#›</a:t>
            </a:fld>
            <a:endParaRPr lang="en-AU"/>
          </a:p>
        </p:txBody>
      </p:sp>
    </p:spTree>
    <p:extLst>
      <p:ext uri="{BB962C8B-B14F-4D97-AF65-F5344CB8AC3E}">
        <p14:creationId xmlns:p14="http://schemas.microsoft.com/office/powerpoint/2010/main" val="31548535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by William Stallings and Lawrie Brown, Chapter 7 “Denial-of-Service</a:t>
            </a:r>
            <a:r>
              <a:rPr lang="en-US" baseline="0" dirty="0">
                <a:latin typeface="Times New Roman" pitchFamily="-107" charset="0"/>
              </a:rPr>
              <a:t> Attacks</a:t>
            </a:r>
            <a:r>
              <a:rPr lang="en-US" dirty="0">
                <a:latin typeface="Times New Roman" pitchFamily="-107" charset="0"/>
              </a:rPr>
              <a:t>”.</a:t>
            </a:r>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237243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04016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05436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174435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The Local DNS servers need not be local. They may or may not be set up in the local network. Google Public DNS is a DNS service offered by Google, serving any host on the Internet.</a:t>
            </a:r>
          </a:p>
        </p:txBody>
      </p:sp>
    </p:spTree>
    <p:extLst>
      <p:ext uri="{BB962C8B-B14F-4D97-AF65-F5344CB8AC3E}">
        <p14:creationId xmlns:p14="http://schemas.microsoft.com/office/powerpoint/2010/main" val="3593847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02685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27173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92218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FAAC9DD-9F02-EA4A-8AB7-2665E5E009F2}" type="slidenum">
              <a:rPr lang="en-AU">
                <a:latin typeface="Arial" pitchFamily="1" charset="0"/>
              </a:rPr>
              <a:pPr/>
              <a:t>19</a:t>
            </a:fld>
            <a:endParaRPr lang="en-AU">
              <a:latin typeface="Arial" pitchFamily="1"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The simplest classical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is a flooding attack on an organization. The aim</a:t>
            </a:r>
          </a:p>
          <a:p>
            <a:r>
              <a:rPr lang="en-US" dirty="0">
                <a:latin typeface="Arial" pitchFamily="1" charset="0"/>
                <a:ea typeface="ＭＳ Ｐゴシック" pitchFamily="1" charset="-128"/>
                <a:cs typeface="ＭＳ Ｐゴシック" pitchFamily="1" charset="-128"/>
              </a:rPr>
              <a:t>of this attack is to overwhelm the capacity of the network connection to the target</a:t>
            </a:r>
          </a:p>
          <a:p>
            <a:r>
              <a:rPr lang="en-US" dirty="0">
                <a:latin typeface="Arial" pitchFamily="1" charset="0"/>
                <a:ea typeface="ＭＳ Ｐゴシック" pitchFamily="1" charset="-128"/>
                <a:cs typeface="ＭＳ Ｐゴシック" pitchFamily="1" charset="-128"/>
              </a:rPr>
              <a:t>organization. If the attacker has access to a system with a higher-capacity network</a:t>
            </a:r>
          </a:p>
          <a:p>
            <a:r>
              <a:rPr lang="en-US" dirty="0">
                <a:latin typeface="Arial" pitchFamily="1" charset="0"/>
                <a:ea typeface="ＭＳ Ｐゴシック" pitchFamily="1" charset="-128"/>
                <a:cs typeface="ＭＳ Ｐゴシック" pitchFamily="1" charset="-128"/>
              </a:rPr>
              <a:t>connection, then this system can likely generate a higher volume of traffic than the</a:t>
            </a:r>
          </a:p>
          <a:p>
            <a:r>
              <a:rPr lang="en-US" dirty="0">
                <a:latin typeface="Arial" pitchFamily="1" charset="0"/>
                <a:ea typeface="ＭＳ Ｐゴシック" pitchFamily="1" charset="-128"/>
                <a:cs typeface="ＭＳ Ｐゴシック" pitchFamily="1" charset="-128"/>
              </a:rPr>
              <a:t>lower-capacity target connection can handle. For example, in the network shown</a:t>
            </a:r>
          </a:p>
          <a:p>
            <a:r>
              <a:rPr lang="en-US" dirty="0">
                <a:latin typeface="Arial" pitchFamily="1" charset="0"/>
                <a:ea typeface="ＭＳ Ｐゴシック" pitchFamily="1" charset="-128"/>
                <a:cs typeface="ＭＳ Ｐゴシック" pitchFamily="1" charset="-128"/>
              </a:rPr>
              <a:t>in Figure 7.1 , the attacker might use the large company’s Web server to target the</a:t>
            </a:r>
          </a:p>
          <a:p>
            <a:r>
              <a:rPr lang="en-US" dirty="0">
                <a:latin typeface="Arial" pitchFamily="1" charset="0"/>
                <a:ea typeface="ＭＳ Ｐゴシック" pitchFamily="1" charset="-128"/>
                <a:cs typeface="ＭＳ Ｐゴシック" pitchFamily="1" charset="-128"/>
              </a:rPr>
              <a:t>medium-sized company with a lower-capacity network connection. The attack might</a:t>
            </a:r>
          </a:p>
          <a:p>
            <a:r>
              <a:rPr lang="en-US" dirty="0">
                <a:latin typeface="Arial" pitchFamily="1" charset="0"/>
                <a:ea typeface="ＭＳ Ｐゴシック" pitchFamily="1" charset="-128"/>
                <a:cs typeface="ＭＳ Ｐゴシック" pitchFamily="1" charset="-128"/>
              </a:rPr>
              <a:t>be as simple as using a flooding ping command directed at the Web server in the</a:t>
            </a:r>
          </a:p>
          <a:p>
            <a:r>
              <a:rPr lang="en-US" dirty="0">
                <a:latin typeface="Arial" pitchFamily="1" charset="0"/>
                <a:ea typeface="ＭＳ Ｐゴシック" pitchFamily="1" charset="-128"/>
                <a:cs typeface="ＭＳ Ｐゴシック" pitchFamily="1" charset="-128"/>
              </a:rPr>
              <a:t>target company. This traffic can be handled by the higher-capacity links on the path</a:t>
            </a:r>
          </a:p>
          <a:p>
            <a:r>
              <a:rPr lang="en-US" dirty="0">
                <a:latin typeface="Arial" pitchFamily="1" charset="0"/>
                <a:ea typeface="ＭＳ Ｐゴシック" pitchFamily="1" charset="-128"/>
                <a:cs typeface="ＭＳ Ｐゴシック" pitchFamily="1" charset="-128"/>
              </a:rPr>
              <a:t>between them, until the final router in the Internet cloud is reached. At this point</a:t>
            </a:r>
          </a:p>
          <a:p>
            <a:r>
              <a:rPr lang="en-US" dirty="0">
                <a:latin typeface="Arial" pitchFamily="1" charset="0"/>
                <a:ea typeface="ＭＳ Ｐゴシック" pitchFamily="1" charset="-128"/>
                <a:cs typeface="ＭＳ Ｐゴシック" pitchFamily="1" charset="-128"/>
              </a:rPr>
              <a:t>some packets must be discarded, with the remainder consuming most of the capacity</a:t>
            </a:r>
          </a:p>
          <a:p>
            <a:r>
              <a:rPr lang="en-US" dirty="0">
                <a:latin typeface="Arial" pitchFamily="1" charset="0"/>
                <a:ea typeface="ＭＳ Ｐゴシック" pitchFamily="1" charset="-128"/>
                <a:cs typeface="ＭＳ Ｐゴシック" pitchFamily="1" charset="-128"/>
              </a:rPr>
              <a:t>on the link to the medium-sized company. Other valid traffic will have little chance</a:t>
            </a:r>
          </a:p>
          <a:p>
            <a:r>
              <a:rPr lang="en-US" dirty="0">
                <a:latin typeface="Arial" pitchFamily="1" charset="0"/>
                <a:ea typeface="ＭＳ Ｐゴシック" pitchFamily="1" charset="-128"/>
                <a:cs typeface="ＭＳ Ｐゴシック" pitchFamily="1" charset="-128"/>
              </a:rPr>
              <a:t>of surviving discard as the router responds to the resulting congestion on this link.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classic ping flood attack, the source of the attack is clearly identified</a:t>
            </a:r>
          </a:p>
          <a:p>
            <a:r>
              <a:rPr lang="en-US" dirty="0">
                <a:latin typeface="Arial" pitchFamily="1" charset="0"/>
                <a:ea typeface="ＭＳ Ｐゴシック" pitchFamily="1" charset="-128"/>
                <a:cs typeface="ＭＳ Ｐゴシック" pitchFamily="1" charset="-128"/>
              </a:rPr>
              <a:t>since its address is used as the source address in the ICMP echo request packets. This</a:t>
            </a:r>
          </a:p>
          <a:p>
            <a:r>
              <a:rPr lang="en-US" dirty="0">
                <a:latin typeface="Arial" pitchFamily="1" charset="0"/>
                <a:ea typeface="ＭＳ Ｐゴシック" pitchFamily="1" charset="-128"/>
                <a:cs typeface="ＭＳ Ｐゴシック" pitchFamily="1" charset="-128"/>
              </a:rPr>
              <a:t>has two disadvantages from the attacker’s perspective. First, the source of the attack</a:t>
            </a:r>
          </a:p>
          <a:p>
            <a:r>
              <a:rPr lang="en-US" dirty="0">
                <a:latin typeface="Arial" pitchFamily="1" charset="0"/>
                <a:ea typeface="ＭＳ Ｐゴシック" pitchFamily="1" charset="-128"/>
                <a:cs typeface="ＭＳ Ｐゴシック" pitchFamily="1" charset="-128"/>
              </a:rPr>
              <a:t>is explicitly identified, increasing the chance that the attacker can be identified and</a:t>
            </a:r>
          </a:p>
          <a:p>
            <a:r>
              <a:rPr lang="en-US" dirty="0">
                <a:latin typeface="Arial" pitchFamily="1" charset="0"/>
                <a:ea typeface="ＭＳ Ｐゴシック" pitchFamily="1" charset="-128"/>
                <a:cs typeface="ＭＳ Ｐゴシック" pitchFamily="1" charset="-128"/>
              </a:rPr>
              <a:t>legal action taken in response. Second, the targeted system will attempt to respond to</a:t>
            </a:r>
          </a:p>
          <a:p>
            <a:r>
              <a:rPr lang="en-US" dirty="0">
                <a:latin typeface="Arial" pitchFamily="1" charset="0"/>
                <a:ea typeface="ＭＳ Ｐゴシック" pitchFamily="1" charset="-128"/>
                <a:cs typeface="ＭＳ Ｐゴシック" pitchFamily="1" charset="-128"/>
              </a:rPr>
              <a:t>the packets being sent. In the case of any ICMP echo request packets received by the</a:t>
            </a:r>
          </a:p>
          <a:p>
            <a:r>
              <a:rPr lang="en-US" dirty="0">
                <a:latin typeface="Arial" pitchFamily="1" charset="0"/>
                <a:ea typeface="ＭＳ Ｐゴシック" pitchFamily="1" charset="-128"/>
                <a:cs typeface="ＭＳ Ｐゴシック" pitchFamily="1" charset="-128"/>
              </a:rPr>
              <a:t>server, it would respond to each with an ICMP echo response packet directed back</a:t>
            </a:r>
          </a:p>
          <a:p>
            <a:r>
              <a:rPr lang="en-US" dirty="0">
                <a:latin typeface="Arial" pitchFamily="1" charset="0"/>
                <a:ea typeface="ＭＳ Ｐゴシック" pitchFamily="1" charset="-128"/>
                <a:cs typeface="ＭＳ Ｐゴシック" pitchFamily="1" charset="-128"/>
              </a:rPr>
              <a:t>to the sender. This effectively reflects the attack back at the source system. Since</a:t>
            </a:r>
          </a:p>
          <a:p>
            <a:r>
              <a:rPr lang="en-US" dirty="0">
                <a:latin typeface="Arial" pitchFamily="1" charset="0"/>
                <a:ea typeface="ＭＳ Ｐゴシック" pitchFamily="1" charset="-128"/>
                <a:cs typeface="ＭＳ Ｐゴシック" pitchFamily="1" charset="-128"/>
              </a:rPr>
              <a:t>the source system has a higher network bandwidth, it is more likely to survive this</a:t>
            </a:r>
          </a:p>
          <a:p>
            <a:r>
              <a:rPr lang="en-US" dirty="0">
                <a:latin typeface="Arial" pitchFamily="1" charset="0"/>
                <a:ea typeface="ＭＳ Ｐゴシック" pitchFamily="1" charset="-128"/>
                <a:cs typeface="ＭＳ Ｐゴシック" pitchFamily="1" charset="-128"/>
              </a:rPr>
              <a:t>reflected attack. However, its network performance will be noticeably affected, again</a:t>
            </a:r>
          </a:p>
          <a:p>
            <a:r>
              <a:rPr lang="en-US" dirty="0">
                <a:latin typeface="Arial" pitchFamily="1" charset="0"/>
                <a:ea typeface="ＭＳ Ｐゴシック" pitchFamily="1" charset="-128"/>
                <a:cs typeface="ＭＳ Ｐゴシック" pitchFamily="1" charset="-128"/>
              </a:rPr>
              <a:t>increasing the chances of the attack being detected and action taken in response. For</a:t>
            </a:r>
          </a:p>
          <a:p>
            <a:r>
              <a:rPr lang="en-US" dirty="0">
                <a:latin typeface="Arial" pitchFamily="1" charset="0"/>
                <a:ea typeface="ＭＳ Ｐゴシック" pitchFamily="1" charset="-128"/>
                <a:cs typeface="ＭＳ Ｐゴシック" pitchFamily="1" charset="-128"/>
              </a:rPr>
              <a:t>both of these reasons the attacker would like to hide the identity of the source system.</a:t>
            </a:r>
          </a:p>
          <a:p>
            <a:r>
              <a:rPr lang="en-US" dirty="0">
                <a:latin typeface="Arial" pitchFamily="1" charset="0"/>
                <a:ea typeface="ＭＳ Ｐゴシック" pitchFamily="1" charset="-128"/>
                <a:cs typeface="ＭＳ Ｐゴシック" pitchFamily="1" charset="-128"/>
              </a:rPr>
              <a:t>This means that any such attack packets need to use a falsified, or spoofed, address.</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804093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5A00C902-7B5F-3B41-83E3-DF5D8A20041F}" type="slidenum">
              <a:rPr lang="en-AU">
                <a:latin typeface="Arial" pitchFamily="1" charset="0"/>
              </a:rPr>
              <a:pPr/>
              <a:t>20</a:t>
            </a:fld>
            <a:endParaRPr lang="en-AU">
              <a:latin typeface="Arial" pitchFamily="1"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A common characteristic of packets used in many types of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attacks is the use</a:t>
            </a:r>
          </a:p>
          <a:p>
            <a:r>
              <a:rPr lang="en-US" b="0" dirty="0">
                <a:latin typeface="Arial" pitchFamily="1" charset="0"/>
                <a:ea typeface="ＭＳ Ｐゴシック" pitchFamily="1" charset="-128"/>
                <a:cs typeface="ＭＳ Ｐゴシック" pitchFamily="1" charset="-128"/>
              </a:rPr>
              <a:t>of forged source addresses. This is known as </a:t>
            </a:r>
            <a:r>
              <a:rPr lang="en-US" b="1" dirty="0">
                <a:latin typeface="Arial" pitchFamily="1" charset="0"/>
                <a:ea typeface="ＭＳ Ｐゴシック" pitchFamily="1" charset="-128"/>
                <a:cs typeface="ＭＳ Ｐゴシック" pitchFamily="1" charset="-128"/>
              </a:rPr>
              <a:t>source address spoofing</a:t>
            </a:r>
            <a:r>
              <a:rPr lang="en-US" b="0" dirty="0">
                <a:latin typeface="Arial" pitchFamily="1" charset="0"/>
                <a:ea typeface="ＭＳ Ｐゴシック" pitchFamily="1" charset="-128"/>
                <a:cs typeface="ＭＳ Ｐゴシック" pitchFamily="1" charset="-128"/>
              </a:rPr>
              <a:t>. Given sufficiently</a:t>
            </a:r>
          </a:p>
          <a:p>
            <a:r>
              <a:rPr lang="en-US" b="0" dirty="0">
                <a:latin typeface="Arial" pitchFamily="1" charset="0"/>
                <a:ea typeface="ＭＳ Ｐゴシック" pitchFamily="1" charset="-128"/>
                <a:cs typeface="ＭＳ Ｐゴシック" pitchFamily="1" charset="-128"/>
              </a:rPr>
              <a:t>privileged access to the network handling code on a computer system, it</a:t>
            </a:r>
          </a:p>
          <a:p>
            <a:r>
              <a:rPr lang="en-US" b="0" dirty="0">
                <a:latin typeface="Arial" pitchFamily="1" charset="0"/>
                <a:ea typeface="ＭＳ Ｐゴシック" pitchFamily="1" charset="-128"/>
                <a:cs typeface="ＭＳ Ｐゴシック" pitchFamily="1" charset="-128"/>
              </a:rPr>
              <a:t>is easy to create packets with a forged source address (and indeed any other attribute</a:t>
            </a:r>
          </a:p>
          <a:p>
            <a:r>
              <a:rPr lang="en-US" b="0" dirty="0">
                <a:latin typeface="Arial" pitchFamily="1" charset="0"/>
                <a:ea typeface="ＭＳ Ｐゴシック" pitchFamily="1" charset="-128"/>
                <a:cs typeface="ＭＳ Ｐゴシック" pitchFamily="1" charset="-128"/>
              </a:rPr>
              <a:t>that is desired). This type of access is usually via the </a:t>
            </a:r>
            <a:r>
              <a:rPr lang="en-US" b="0" i="1" dirty="0">
                <a:latin typeface="Arial" pitchFamily="1" charset="0"/>
                <a:ea typeface="ＭＳ Ｐゴシック" pitchFamily="1" charset="-128"/>
                <a:cs typeface="ＭＳ Ｐゴシック" pitchFamily="1" charset="-128"/>
              </a:rPr>
              <a:t>raw socket interface on</a:t>
            </a:r>
          </a:p>
          <a:p>
            <a:r>
              <a:rPr lang="en-US" b="0" dirty="0">
                <a:latin typeface="Arial" pitchFamily="1" charset="0"/>
                <a:ea typeface="ＭＳ Ｐゴシック" pitchFamily="1" charset="-128"/>
                <a:cs typeface="ＭＳ Ｐゴシック" pitchFamily="1" charset="-128"/>
              </a:rPr>
              <a:t>many operating systems. This interface was provided for custom network testing</a:t>
            </a:r>
          </a:p>
          <a:p>
            <a:r>
              <a:rPr lang="en-US" b="0" dirty="0">
                <a:latin typeface="Arial" pitchFamily="1" charset="0"/>
                <a:ea typeface="ＭＳ Ｐゴシック" pitchFamily="1" charset="-128"/>
                <a:cs typeface="ＭＳ Ｐゴシック" pitchFamily="1" charset="-128"/>
              </a:rPr>
              <a:t>and research into network protocols. It is not needed for normal network operation.</a:t>
            </a:r>
          </a:p>
          <a:p>
            <a:r>
              <a:rPr lang="en-US" b="0" dirty="0">
                <a:latin typeface="Arial" pitchFamily="1" charset="0"/>
                <a:ea typeface="ＭＳ Ｐゴシック" pitchFamily="1" charset="-128"/>
                <a:cs typeface="ＭＳ Ｐゴシック" pitchFamily="1" charset="-128"/>
              </a:rPr>
              <a:t>However, for reasons of historical compatibility and inertia, this interface has been</a:t>
            </a:r>
          </a:p>
          <a:p>
            <a:r>
              <a:rPr lang="en-US" b="0" dirty="0">
                <a:latin typeface="Arial" pitchFamily="1" charset="0"/>
                <a:ea typeface="ＭＳ Ｐゴシック" pitchFamily="1" charset="-128"/>
                <a:cs typeface="ＭＳ Ｐゴシック" pitchFamily="1" charset="-128"/>
              </a:rPr>
              <a:t>maintained in many current operating systems. Having this standard interface available</a:t>
            </a:r>
          </a:p>
          <a:p>
            <a:r>
              <a:rPr lang="en-US" b="0" dirty="0">
                <a:latin typeface="Arial" pitchFamily="1" charset="0"/>
                <a:ea typeface="ＭＳ Ｐゴシック" pitchFamily="1" charset="-128"/>
                <a:cs typeface="ＭＳ Ｐゴシック" pitchFamily="1" charset="-128"/>
              </a:rPr>
              <a:t>greatly eases the task of any attacker trying to generate packets with forged</a:t>
            </a:r>
          </a:p>
          <a:p>
            <a:r>
              <a:rPr lang="en-US" b="0" dirty="0">
                <a:latin typeface="Arial" pitchFamily="1" charset="0"/>
                <a:ea typeface="ＭＳ Ｐゴシック" pitchFamily="1" charset="-128"/>
                <a:cs typeface="ＭＳ Ｐゴシック" pitchFamily="1" charset="-128"/>
              </a:rPr>
              <a:t>attributes. Otherwise an attacker would most likely need to install a custom device</a:t>
            </a:r>
          </a:p>
          <a:p>
            <a:r>
              <a:rPr lang="en-US" b="0" dirty="0">
                <a:latin typeface="Arial" pitchFamily="1" charset="0"/>
                <a:ea typeface="ＭＳ Ｐゴシック" pitchFamily="1" charset="-128"/>
                <a:cs typeface="ＭＳ Ｐゴシック" pitchFamily="1" charset="-128"/>
              </a:rPr>
              <a:t>driver on the source system to obtain this level of access to the network, which is</a:t>
            </a:r>
          </a:p>
          <a:p>
            <a:r>
              <a:rPr lang="en-US" b="0" dirty="0">
                <a:latin typeface="Arial" pitchFamily="1" charset="0"/>
                <a:ea typeface="ＭＳ Ｐゴシック" pitchFamily="1" charset="-128"/>
                <a:cs typeface="ＭＳ Ｐゴシック" pitchFamily="1" charset="-128"/>
              </a:rPr>
              <a:t>much more error prone and dependent on operating system version.</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Given raw access to the network interface, the attacker now generates large</a:t>
            </a:r>
          </a:p>
          <a:p>
            <a:r>
              <a:rPr lang="en-US" b="0" dirty="0">
                <a:latin typeface="Arial" pitchFamily="1" charset="0"/>
                <a:ea typeface="ＭＳ Ｐゴシック" pitchFamily="1" charset="-128"/>
                <a:cs typeface="ＭＳ Ｐゴシック" pitchFamily="1" charset="-128"/>
              </a:rPr>
              <a:t>volumes of packets. These would all have the target system as the destination</a:t>
            </a:r>
          </a:p>
          <a:p>
            <a:r>
              <a:rPr lang="en-US" b="0" dirty="0">
                <a:latin typeface="Arial" pitchFamily="1" charset="0"/>
                <a:ea typeface="ＭＳ Ｐゴシック" pitchFamily="1" charset="-128"/>
                <a:cs typeface="ＭＳ Ｐゴシック" pitchFamily="1" charset="-128"/>
              </a:rPr>
              <a:t>address but would use randomly selected, usually different, source addresses for</a:t>
            </a:r>
          </a:p>
          <a:p>
            <a:r>
              <a:rPr lang="en-US" b="0" dirty="0">
                <a:latin typeface="Arial" pitchFamily="1" charset="0"/>
                <a:ea typeface="ＭＳ Ｐゴシック" pitchFamily="1" charset="-128"/>
                <a:cs typeface="ＭＳ Ｐゴシック" pitchFamily="1" charset="-128"/>
              </a:rPr>
              <a:t>each packet. Consider the flooding ping example from the previous section. These</a:t>
            </a:r>
          </a:p>
          <a:p>
            <a:r>
              <a:rPr lang="en-US" b="0" dirty="0">
                <a:latin typeface="Arial" pitchFamily="1" charset="0"/>
                <a:ea typeface="ＭＳ Ｐゴシック" pitchFamily="1" charset="-128"/>
                <a:cs typeface="ＭＳ Ｐゴシック" pitchFamily="1" charset="-128"/>
              </a:rPr>
              <a:t>custom ICMP echo request packets would flow over the same path from the source</a:t>
            </a:r>
          </a:p>
          <a:p>
            <a:r>
              <a:rPr lang="en-US" b="0" dirty="0">
                <a:latin typeface="Arial" pitchFamily="1" charset="0"/>
                <a:ea typeface="ＭＳ Ｐゴシック" pitchFamily="1" charset="-128"/>
                <a:cs typeface="ＭＳ Ｐゴシック" pitchFamily="1" charset="-128"/>
              </a:rPr>
              <a:t>toward the target system. The same congestion would result in the router connected</a:t>
            </a:r>
          </a:p>
          <a:p>
            <a:r>
              <a:rPr lang="en-US" b="0" dirty="0">
                <a:latin typeface="Arial" pitchFamily="1" charset="0"/>
                <a:ea typeface="ＭＳ Ｐゴシック" pitchFamily="1" charset="-128"/>
                <a:cs typeface="ＭＳ Ｐゴシック" pitchFamily="1" charset="-128"/>
              </a:rPr>
              <a:t>to the final, lower capacity link. However, the ICMP echo response packets, generated</a:t>
            </a:r>
          </a:p>
          <a:p>
            <a:r>
              <a:rPr lang="en-US" b="0" dirty="0">
                <a:latin typeface="Arial" pitchFamily="1" charset="0"/>
                <a:ea typeface="ＭＳ Ｐゴシック" pitchFamily="1" charset="-128"/>
                <a:cs typeface="ＭＳ Ｐゴシック" pitchFamily="1" charset="-128"/>
              </a:rPr>
              <a:t>in response to those packets reaching the target system, would no longer</a:t>
            </a:r>
          </a:p>
          <a:p>
            <a:r>
              <a:rPr lang="en-US" b="0" dirty="0">
                <a:latin typeface="Arial" pitchFamily="1" charset="0"/>
                <a:ea typeface="ＭＳ Ｐゴシック" pitchFamily="1" charset="-128"/>
                <a:cs typeface="ＭＳ Ｐゴシック" pitchFamily="1" charset="-128"/>
              </a:rPr>
              <a:t>be reflected back to the source system. Rather they would be scattered across the</a:t>
            </a:r>
          </a:p>
          <a:p>
            <a:r>
              <a:rPr lang="en-US" b="0" dirty="0">
                <a:latin typeface="Arial" pitchFamily="1" charset="0"/>
                <a:ea typeface="ＭＳ Ｐゴシック" pitchFamily="1" charset="-128"/>
                <a:cs typeface="ＭＳ Ｐゴシック" pitchFamily="1" charset="-128"/>
              </a:rPr>
              <a:t>Internet to all the various forged source addresses. Some of these addresses might</a:t>
            </a:r>
          </a:p>
          <a:p>
            <a:r>
              <a:rPr lang="en-US" b="0" dirty="0">
                <a:latin typeface="Arial" pitchFamily="1" charset="0"/>
                <a:ea typeface="ＭＳ Ｐゴシック" pitchFamily="1" charset="-128"/>
                <a:cs typeface="ＭＳ Ｐゴシック" pitchFamily="1" charset="-128"/>
              </a:rPr>
              <a:t>correspond to real systems. These might respond with some form of error packet,</a:t>
            </a:r>
          </a:p>
          <a:p>
            <a:r>
              <a:rPr lang="en-US" b="0" dirty="0">
                <a:latin typeface="Arial" pitchFamily="1" charset="0"/>
                <a:ea typeface="ＭＳ Ｐゴシック" pitchFamily="1" charset="-128"/>
                <a:cs typeface="ＭＳ Ｐゴシック" pitchFamily="1" charset="-128"/>
              </a:rPr>
              <a:t>since they were not expecting to see the response packet received. This only adds to</a:t>
            </a:r>
          </a:p>
          <a:p>
            <a:r>
              <a:rPr lang="en-US" b="0" dirty="0">
                <a:latin typeface="Arial" pitchFamily="1" charset="0"/>
                <a:ea typeface="ＭＳ Ｐゴシック" pitchFamily="1" charset="-128"/>
                <a:cs typeface="ＭＳ Ｐゴシック" pitchFamily="1" charset="-128"/>
              </a:rPr>
              <a:t>the flood of traffic directed at the target system. Some of the addresses may not be</a:t>
            </a:r>
          </a:p>
          <a:p>
            <a:r>
              <a:rPr lang="en-US" b="0" dirty="0">
                <a:latin typeface="Arial" pitchFamily="1" charset="0"/>
                <a:ea typeface="ＭＳ Ｐゴシック" pitchFamily="1" charset="-128"/>
                <a:cs typeface="ＭＳ Ｐゴシック" pitchFamily="1" charset="-128"/>
              </a:rPr>
              <a:t>used or may not reachable. For these, ICMP destination unreachable packets might</a:t>
            </a:r>
          </a:p>
          <a:p>
            <a:r>
              <a:rPr lang="en-US" b="0" dirty="0">
                <a:latin typeface="Arial" pitchFamily="1" charset="0"/>
                <a:ea typeface="ＭＳ Ｐゴシック" pitchFamily="1" charset="-128"/>
                <a:cs typeface="ＭＳ Ｐゴシック" pitchFamily="1" charset="-128"/>
              </a:rPr>
              <a:t>be sent back. Or these packets might simply be discarded. Any response packets</a:t>
            </a:r>
          </a:p>
          <a:p>
            <a:r>
              <a:rPr lang="en-US" b="0" dirty="0">
                <a:latin typeface="Arial" pitchFamily="1" charset="0"/>
                <a:ea typeface="ＭＳ Ｐゴシック" pitchFamily="1" charset="-128"/>
                <a:cs typeface="ＭＳ Ｐゴシック" pitchFamily="1" charset="-128"/>
              </a:rPr>
              <a:t>returned only add to the flood of traffic directed at the target system.</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In</a:t>
            </a:r>
            <a:r>
              <a:rPr lang="en-US" b="0" baseline="0" dirty="0">
                <a:latin typeface="Arial" pitchFamily="1" charset="0"/>
                <a:ea typeface="ＭＳ Ｐゴシック" pitchFamily="1" charset="-128"/>
                <a:cs typeface="ＭＳ Ｐゴシック" pitchFamily="1" charset="-128"/>
              </a:rPr>
              <a:t> addition</a:t>
            </a:r>
            <a:r>
              <a:rPr lang="en-US" b="0" dirty="0">
                <a:latin typeface="Arial" pitchFamily="1" charset="0"/>
                <a:ea typeface="ＭＳ Ｐゴシック" pitchFamily="1" charset="-128"/>
                <a:cs typeface="ＭＳ Ｐゴシック" pitchFamily="1" charset="-128"/>
              </a:rPr>
              <a:t>, the use of packets with forged source addresses means the attacking</a:t>
            </a:r>
          </a:p>
          <a:p>
            <a:r>
              <a:rPr lang="en-US" b="0" dirty="0">
                <a:latin typeface="Arial" pitchFamily="1" charset="0"/>
                <a:ea typeface="ＭＳ Ｐゴシック" pitchFamily="1" charset="-128"/>
                <a:cs typeface="ＭＳ Ｐゴシック" pitchFamily="1" charset="-128"/>
              </a:rPr>
              <a:t>system is much harder to identify. The attack packets seem to have originated at</a:t>
            </a:r>
          </a:p>
          <a:p>
            <a:r>
              <a:rPr lang="en-US" b="0" dirty="0">
                <a:latin typeface="Arial" pitchFamily="1" charset="0"/>
                <a:ea typeface="ＭＳ Ｐゴシック" pitchFamily="1" charset="-128"/>
                <a:cs typeface="ＭＳ Ｐゴシック" pitchFamily="1" charset="-128"/>
              </a:rPr>
              <a:t>addresses scattered across the Internet. Hence, just inspecting each packet’s header</a:t>
            </a:r>
          </a:p>
          <a:p>
            <a:r>
              <a:rPr lang="en-US" b="0" dirty="0">
                <a:latin typeface="Arial" pitchFamily="1" charset="0"/>
                <a:ea typeface="ＭＳ Ｐゴシック" pitchFamily="1" charset="-128"/>
                <a:cs typeface="ＭＳ Ｐゴシック" pitchFamily="1" charset="-128"/>
              </a:rPr>
              <a:t>is not sufficient to identify its source. Rather the flow of packets of some specific</a:t>
            </a:r>
          </a:p>
          <a:p>
            <a:r>
              <a:rPr lang="en-US" b="0" dirty="0">
                <a:latin typeface="Arial" pitchFamily="1" charset="0"/>
                <a:ea typeface="ＭＳ Ｐゴシック" pitchFamily="1" charset="-128"/>
                <a:cs typeface="ＭＳ Ｐゴシック" pitchFamily="1" charset="-128"/>
              </a:rPr>
              <a:t>form through the routers along the path from the source to the target system must</a:t>
            </a:r>
          </a:p>
          <a:p>
            <a:r>
              <a:rPr lang="en-US" b="0" dirty="0">
                <a:latin typeface="Arial" pitchFamily="1" charset="0"/>
                <a:ea typeface="ＭＳ Ｐゴシック" pitchFamily="1" charset="-128"/>
                <a:cs typeface="ＭＳ Ｐゴシック" pitchFamily="1" charset="-128"/>
              </a:rPr>
              <a:t>be identified. This requires the cooperation of the network engineers managing all</a:t>
            </a:r>
          </a:p>
          <a:p>
            <a:r>
              <a:rPr lang="en-US" b="0" dirty="0">
                <a:latin typeface="Arial" pitchFamily="1" charset="0"/>
                <a:ea typeface="ＭＳ Ｐゴシック" pitchFamily="1" charset="-128"/>
                <a:cs typeface="ＭＳ Ｐゴシック" pitchFamily="1" charset="-128"/>
              </a:rPr>
              <a:t>these routers and is a much harder task than simply reading off the source address.</a:t>
            </a:r>
          </a:p>
          <a:p>
            <a:r>
              <a:rPr lang="en-US" b="0" dirty="0">
                <a:latin typeface="Arial" pitchFamily="1" charset="0"/>
                <a:ea typeface="ＭＳ Ｐゴシック" pitchFamily="1" charset="-128"/>
                <a:cs typeface="ＭＳ Ｐゴシック" pitchFamily="1" charset="-128"/>
              </a:rPr>
              <a:t>It is not a task that can be automatically requested by the packet recipients. Rather</a:t>
            </a:r>
          </a:p>
          <a:p>
            <a:r>
              <a:rPr lang="en-US" b="0" dirty="0">
                <a:latin typeface="Arial" pitchFamily="1" charset="0"/>
                <a:ea typeface="ＭＳ Ｐゴシック" pitchFamily="1" charset="-128"/>
                <a:cs typeface="ＭＳ Ｐゴシック" pitchFamily="1" charset="-128"/>
              </a:rPr>
              <a:t>it usually requires the network engineers to specifically query flow information</a:t>
            </a:r>
          </a:p>
          <a:p>
            <a:r>
              <a:rPr lang="en-US" b="0" dirty="0">
                <a:latin typeface="Arial" pitchFamily="1" charset="0"/>
                <a:ea typeface="ＭＳ Ｐゴシック" pitchFamily="1" charset="-128"/>
                <a:cs typeface="ＭＳ Ｐゴシック" pitchFamily="1" charset="-128"/>
              </a:rPr>
              <a:t>from their routers. This is a manual process that takes time and effort to organize.</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It is worth considering why such easy forgery of source addresses is allowed on</a:t>
            </a:r>
          </a:p>
          <a:p>
            <a:r>
              <a:rPr lang="en-US" b="0" dirty="0">
                <a:latin typeface="Arial" pitchFamily="1" charset="0"/>
                <a:ea typeface="ＭＳ Ｐゴシック" pitchFamily="1" charset="-128"/>
                <a:cs typeface="ＭＳ Ｐゴシック" pitchFamily="1" charset="-128"/>
              </a:rPr>
              <a:t>the Internet. It dates back to the development of TCP/IP, which occurred in a generally</a:t>
            </a:r>
          </a:p>
          <a:p>
            <a:r>
              <a:rPr lang="en-US" b="0" dirty="0">
                <a:latin typeface="Arial" pitchFamily="1" charset="0"/>
                <a:ea typeface="ＭＳ Ｐゴシック" pitchFamily="1" charset="-128"/>
                <a:cs typeface="ＭＳ Ｐゴシック" pitchFamily="1" charset="-128"/>
              </a:rPr>
              <a:t>cooperative, trusting environment. TCP/IP simply does not include the ability,</a:t>
            </a:r>
          </a:p>
          <a:p>
            <a:r>
              <a:rPr lang="en-US" b="0" dirty="0">
                <a:latin typeface="Arial" pitchFamily="1" charset="0"/>
                <a:ea typeface="ＭＳ Ｐゴシック" pitchFamily="1" charset="-128"/>
                <a:cs typeface="ＭＳ Ｐゴシック" pitchFamily="1" charset="-128"/>
              </a:rPr>
              <a:t>by default, to ensure that the source address in a packet really does correspond with</a:t>
            </a:r>
          </a:p>
          <a:p>
            <a:r>
              <a:rPr lang="en-US" b="0" dirty="0">
                <a:latin typeface="Arial" pitchFamily="1" charset="0"/>
                <a:ea typeface="ＭＳ Ｐゴシック" pitchFamily="1" charset="-128"/>
                <a:cs typeface="ＭＳ Ｐゴシック" pitchFamily="1" charset="-128"/>
              </a:rPr>
              <a:t>that of the originating system. It is possible to impose filtering on routers to ensure</a:t>
            </a:r>
          </a:p>
          <a:p>
            <a:r>
              <a:rPr lang="en-US" b="0" dirty="0">
                <a:latin typeface="Arial" pitchFamily="1" charset="0"/>
                <a:ea typeface="ＭＳ Ｐゴシック" pitchFamily="1" charset="-128"/>
                <a:cs typeface="ＭＳ Ｐゴシック" pitchFamily="1" charset="-128"/>
              </a:rPr>
              <a:t>this (or at least that source network address is valid). However, this filtering needs</a:t>
            </a:r>
          </a:p>
          <a:p>
            <a:r>
              <a:rPr lang="en-US" b="0" dirty="0">
                <a:latin typeface="Arial" pitchFamily="1" charset="0"/>
                <a:ea typeface="ＭＳ Ｐゴシック" pitchFamily="1" charset="-128"/>
                <a:cs typeface="ＭＳ Ｐゴシック" pitchFamily="1" charset="-128"/>
              </a:rPr>
              <a:t>to be imposed as close to the originating system as possible, where the knowledge</a:t>
            </a:r>
          </a:p>
          <a:p>
            <a:r>
              <a:rPr lang="en-US" b="0" dirty="0">
                <a:latin typeface="Arial" pitchFamily="1" charset="0"/>
                <a:ea typeface="ＭＳ Ｐゴシック" pitchFamily="1" charset="-128"/>
                <a:cs typeface="ＭＳ Ｐゴシック" pitchFamily="1" charset="-128"/>
              </a:rPr>
              <a:t>of valid source addresses is as accurate as possible. In general, this should occur at</a:t>
            </a:r>
          </a:p>
          <a:p>
            <a:r>
              <a:rPr lang="en-US" b="0" dirty="0">
                <a:latin typeface="Arial" pitchFamily="1" charset="0"/>
                <a:ea typeface="ＭＳ Ｐゴシック" pitchFamily="1" charset="-128"/>
                <a:cs typeface="ＭＳ Ｐゴシック" pitchFamily="1" charset="-128"/>
              </a:rPr>
              <a:t>the point where an organization’s network connects to the wider Internet, at the</a:t>
            </a:r>
          </a:p>
          <a:p>
            <a:r>
              <a:rPr lang="en-US" b="0" dirty="0">
                <a:latin typeface="Arial" pitchFamily="1" charset="0"/>
                <a:ea typeface="ＭＳ Ｐゴシック" pitchFamily="1" charset="-128"/>
                <a:cs typeface="ＭＳ Ｐゴシック" pitchFamily="1" charset="-128"/>
              </a:rPr>
              <a:t>borders of the ISP’s providing this connection. Despite this being a long-standing</a:t>
            </a:r>
          </a:p>
          <a:p>
            <a:r>
              <a:rPr lang="en-US" b="0" dirty="0">
                <a:latin typeface="Arial" pitchFamily="1" charset="0"/>
                <a:ea typeface="ＭＳ Ｐゴシック" pitchFamily="1" charset="-128"/>
                <a:cs typeface="ＭＳ Ｐゴシック" pitchFamily="1" charset="-128"/>
              </a:rPr>
              <a:t>security recommendation to combat problems such as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attacks, for example (RFC 2827),</a:t>
            </a:r>
          </a:p>
          <a:p>
            <a:r>
              <a:rPr lang="en-US" b="0" dirty="0">
                <a:latin typeface="Arial" pitchFamily="1" charset="0"/>
                <a:ea typeface="ＭＳ Ｐゴシック" pitchFamily="1" charset="-128"/>
                <a:cs typeface="ＭＳ Ｐゴシック" pitchFamily="1" charset="-128"/>
              </a:rPr>
              <a:t> many ISPs</a:t>
            </a:r>
            <a:r>
              <a:rPr lang="en-US" b="0" baseline="0" dirty="0">
                <a:latin typeface="Arial" pitchFamily="1" charset="0"/>
                <a:ea typeface="ＭＳ Ｐゴシック" pitchFamily="1" charset="-128"/>
                <a:cs typeface="ＭＳ Ｐゴシック" pitchFamily="1" charset="-128"/>
              </a:rPr>
              <a:t> </a:t>
            </a:r>
            <a:r>
              <a:rPr lang="en-US" b="0" dirty="0">
                <a:latin typeface="Arial" pitchFamily="1" charset="0"/>
                <a:ea typeface="ＭＳ Ｐゴシック" pitchFamily="1" charset="-128"/>
                <a:cs typeface="ＭＳ Ｐゴシック" pitchFamily="1" charset="-128"/>
              </a:rPr>
              <a:t>do not implement such filtering. As a consequence, attacks using spoofed-source</a:t>
            </a:r>
          </a:p>
          <a:p>
            <a:r>
              <a:rPr lang="en-US" b="0" dirty="0">
                <a:latin typeface="Arial" pitchFamily="1" charset="0"/>
                <a:ea typeface="ＭＳ Ｐゴシック" pitchFamily="1" charset="-128"/>
                <a:cs typeface="ＭＳ Ｐゴシック" pitchFamily="1" charset="-128"/>
              </a:rPr>
              <a:t>packets continue to occur frequently.</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There is a useful side effect of this scattering of response packets to some</a:t>
            </a:r>
          </a:p>
          <a:p>
            <a:r>
              <a:rPr lang="en-US" b="0" dirty="0">
                <a:latin typeface="Arial" pitchFamily="1" charset="0"/>
                <a:ea typeface="ＭＳ Ｐゴシック" pitchFamily="1" charset="-128"/>
                <a:cs typeface="ＭＳ Ｐゴシック" pitchFamily="1" charset="-128"/>
              </a:rPr>
              <a:t>original flow of spoofed-source packets. Security researchers, such as those with the</a:t>
            </a:r>
          </a:p>
          <a:p>
            <a:r>
              <a:rPr lang="en-US" b="0" dirty="0" err="1">
                <a:latin typeface="Arial" pitchFamily="1" charset="0"/>
                <a:ea typeface="ＭＳ Ｐゴシック" pitchFamily="1" charset="-128"/>
                <a:cs typeface="ＭＳ Ｐゴシック" pitchFamily="1" charset="-128"/>
              </a:rPr>
              <a:t>Honeynet</a:t>
            </a:r>
            <a:r>
              <a:rPr lang="en-US" b="0" dirty="0">
                <a:latin typeface="Arial" pitchFamily="1" charset="0"/>
                <a:ea typeface="ＭＳ Ｐゴシック" pitchFamily="1" charset="-128"/>
                <a:cs typeface="ＭＳ Ｐゴシック" pitchFamily="1" charset="-128"/>
              </a:rPr>
              <a:t> Project, have taken blocks of unused IP addresses, advertised routes to</a:t>
            </a:r>
          </a:p>
          <a:p>
            <a:r>
              <a:rPr lang="en-US" b="0" dirty="0">
                <a:latin typeface="Arial" pitchFamily="1" charset="0"/>
                <a:ea typeface="ＭＳ Ｐゴシック" pitchFamily="1" charset="-128"/>
                <a:cs typeface="ＭＳ Ｐゴシック" pitchFamily="1" charset="-128"/>
              </a:rPr>
              <a:t>them, and then collected details of any packets sent to these addresses. Since no real</a:t>
            </a:r>
          </a:p>
          <a:p>
            <a:r>
              <a:rPr lang="en-US" b="0" dirty="0">
                <a:latin typeface="Arial" pitchFamily="1" charset="0"/>
                <a:ea typeface="ＭＳ Ｐゴシック" pitchFamily="1" charset="-128"/>
                <a:cs typeface="ＭＳ Ｐゴシック" pitchFamily="1" charset="-128"/>
              </a:rPr>
              <a:t>systems use these addresses, no legitimate packets should be directed to them. Any</a:t>
            </a:r>
          </a:p>
          <a:p>
            <a:r>
              <a:rPr lang="en-US" b="0" dirty="0">
                <a:latin typeface="Arial" pitchFamily="1" charset="0"/>
                <a:ea typeface="ＭＳ Ｐゴシック" pitchFamily="1" charset="-128"/>
                <a:cs typeface="ＭＳ Ｐゴシック" pitchFamily="1" charset="-128"/>
              </a:rPr>
              <a:t>packets received might simply be corrupted. It is much more likely, though, that</a:t>
            </a:r>
          </a:p>
          <a:p>
            <a:r>
              <a:rPr lang="en-US" b="0" dirty="0">
                <a:latin typeface="Arial" pitchFamily="1" charset="0"/>
                <a:ea typeface="ＭＳ Ｐゴシック" pitchFamily="1" charset="-128"/>
                <a:cs typeface="ＭＳ Ｐゴシック" pitchFamily="1" charset="-128"/>
              </a:rPr>
              <a:t>they are the direct or indirect result of network attacks. The ICMP echo response</a:t>
            </a:r>
          </a:p>
          <a:p>
            <a:r>
              <a:rPr lang="en-US" b="0" dirty="0">
                <a:latin typeface="Arial" pitchFamily="1" charset="0"/>
                <a:ea typeface="ＭＳ Ｐゴシック" pitchFamily="1" charset="-128"/>
                <a:cs typeface="ＭＳ Ｐゴシック" pitchFamily="1" charset="-128"/>
              </a:rPr>
              <a:t>packets generated in response to a ping flood using randomly spoofed source</a:t>
            </a:r>
          </a:p>
          <a:p>
            <a:r>
              <a:rPr lang="en-US" b="0" dirty="0">
                <a:latin typeface="Arial" pitchFamily="1" charset="0"/>
                <a:ea typeface="ＭＳ Ｐゴシック" pitchFamily="1" charset="-128"/>
                <a:cs typeface="ＭＳ Ｐゴシック" pitchFamily="1" charset="-128"/>
              </a:rPr>
              <a:t>addresses is a good example. This is known as </a:t>
            </a:r>
            <a:r>
              <a:rPr lang="en-US" b="1" dirty="0">
                <a:latin typeface="Arial" pitchFamily="1" charset="0"/>
                <a:ea typeface="ＭＳ Ｐゴシック" pitchFamily="1" charset="-128"/>
                <a:cs typeface="ＭＳ Ｐゴシック" pitchFamily="1" charset="-128"/>
              </a:rPr>
              <a:t>backscatter traffic </a:t>
            </a:r>
            <a:r>
              <a:rPr lang="en-US" b="0" dirty="0">
                <a:latin typeface="Arial" pitchFamily="1" charset="0"/>
                <a:ea typeface="ＭＳ Ｐゴシック" pitchFamily="1" charset="-128"/>
                <a:cs typeface="ＭＳ Ｐゴシック" pitchFamily="1" charset="-128"/>
              </a:rPr>
              <a:t>. Monitoring the</a:t>
            </a:r>
          </a:p>
          <a:p>
            <a:r>
              <a:rPr lang="en-US" b="0" dirty="0">
                <a:latin typeface="Arial" pitchFamily="1" charset="0"/>
                <a:ea typeface="ＭＳ Ｐゴシック" pitchFamily="1" charset="-128"/>
                <a:cs typeface="ＭＳ Ｐゴシック" pitchFamily="1" charset="-128"/>
              </a:rPr>
              <a:t>type of packets gives valuable information on the type and scale of attacks being</a:t>
            </a:r>
          </a:p>
          <a:p>
            <a:r>
              <a:rPr lang="en-US" b="0" dirty="0">
                <a:latin typeface="Arial" pitchFamily="1" charset="0"/>
                <a:ea typeface="ＭＳ Ｐゴシック" pitchFamily="1" charset="-128"/>
                <a:cs typeface="ＭＳ Ｐゴシック" pitchFamily="1" charset="-128"/>
              </a:rPr>
              <a:t>used, as described by [MOOR06], for example. This information is being used to</a:t>
            </a:r>
          </a:p>
          <a:p>
            <a:r>
              <a:rPr lang="en-US" b="0" dirty="0">
                <a:latin typeface="Arial" pitchFamily="1" charset="0"/>
                <a:ea typeface="ＭＳ Ｐゴシック" pitchFamily="1" charset="-128"/>
                <a:cs typeface="ＭＳ Ｐゴシック" pitchFamily="1" charset="-128"/>
              </a:rPr>
              <a:t>develop responses to the attacks being seen.</a:t>
            </a:r>
            <a:endParaRPr lang="en-US" b="0"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662390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974460B1-ED13-DB42-B9DD-3144F6804D1E}" type="slidenum">
              <a:rPr lang="en-AU">
                <a:latin typeface="Arial" pitchFamily="1" charset="0"/>
              </a:rPr>
              <a:pPr/>
              <a:t>21</a:t>
            </a:fld>
            <a:endParaRPr lang="en-AU">
              <a:latin typeface="Arial" pitchFamily="1"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Along with the basic flooding attack, the other common classic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is the</a:t>
            </a:r>
          </a:p>
          <a:p>
            <a:r>
              <a:rPr lang="en-US" b="1" dirty="0">
                <a:latin typeface="Arial" pitchFamily="1" charset="0"/>
                <a:ea typeface="ＭＳ Ｐゴシック" pitchFamily="1" charset="-128"/>
                <a:cs typeface="ＭＳ Ｐゴシック" pitchFamily="1" charset="-128"/>
              </a:rPr>
              <a:t>SYN spoofing </a:t>
            </a:r>
            <a:r>
              <a:rPr lang="en-US" dirty="0">
                <a:latin typeface="Arial" pitchFamily="1" charset="0"/>
                <a:ea typeface="ＭＳ Ｐゴシック" pitchFamily="1" charset="-128"/>
                <a:cs typeface="ＭＳ Ｐゴシック" pitchFamily="1" charset="-128"/>
              </a:rPr>
              <a:t>attack. This attacks the ability of a network server to respond to TCP</a:t>
            </a:r>
          </a:p>
          <a:p>
            <a:r>
              <a:rPr lang="en-US" dirty="0">
                <a:latin typeface="Arial" pitchFamily="1" charset="0"/>
                <a:ea typeface="ＭＳ Ｐゴシック" pitchFamily="1" charset="-128"/>
                <a:cs typeface="ＭＳ Ｐゴシック" pitchFamily="1" charset="-128"/>
              </a:rPr>
              <a:t>connection requests by overflowing the tables used to manage such connections.</a:t>
            </a:r>
          </a:p>
          <a:p>
            <a:r>
              <a:rPr lang="en-US" dirty="0">
                <a:latin typeface="Arial" pitchFamily="1" charset="0"/>
                <a:ea typeface="ＭＳ Ｐゴシック" pitchFamily="1" charset="-128"/>
                <a:cs typeface="ＭＳ Ｐゴシック" pitchFamily="1" charset="-128"/>
              </a:rPr>
              <a:t>This means future connection requests from legitimate users fail, denying them</a:t>
            </a:r>
          </a:p>
          <a:p>
            <a:r>
              <a:rPr lang="en-US" dirty="0">
                <a:latin typeface="Arial" pitchFamily="1" charset="0"/>
                <a:ea typeface="ＭＳ Ｐゴシック" pitchFamily="1" charset="-128"/>
                <a:cs typeface="ＭＳ Ｐゴシック" pitchFamily="1" charset="-128"/>
              </a:rPr>
              <a:t>access to the server. It is thus an attack on system resources, specifically the network</a:t>
            </a:r>
          </a:p>
          <a:p>
            <a:r>
              <a:rPr lang="en-US" dirty="0">
                <a:latin typeface="Arial" pitchFamily="1" charset="0"/>
                <a:ea typeface="ＭＳ Ｐゴシック" pitchFamily="1" charset="-128"/>
                <a:cs typeface="ＭＳ Ｐゴシック" pitchFamily="1" charset="-128"/>
              </a:rPr>
              <a:t>handling code in the operating system.</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12762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fontScale="47500" lnSpcReduction="20000"/>
          </a:bodyPr>
          <a:lstStyle/>
          <a:p>
            <a:pPr>
              <a:defRPr/>
            </a:pPr>
            <a:r>
              <a:rPr lang="en-US" dirty="0"/>
              <a:t>Chapter 1 listed a number of fundamental security services, including </a:t>
            </a:r>
            <a:r>
              <a:rPr lang="en-US" b="1" dirty="0"/>
              <a:t>availability.</a:t>
            </a:r>
          </a:p>
          <a:p>
            <a:pPr>
              <a:defRPr/>
            </a:pPr>
            <a:r>
              <a:rPr lang="en-US" dirty="0"/>
              <a:t>This service relates to a system being accessible and usable on demand by authorized</a:t>
            </a:r>
          </a:p>
          <a:p>
            <a:pPr>
              <a:defRPr/>
            </a:pPr>
            <a:r>
              <a:rPr lang="en-US" dirty="0"/>
              <a:t>users. A </a:t>
            </a:r>
            <a:r>
              <a:rPr lang="en-US" b="1" dirty="0"/>
              <a:t>denial-of-service attack (</a:t>
            </a:r>
            <a:r>
              <a:rPr lang="en-US" b="1" dirty="0" err="1"/>
              <a:t>DoS</a:t>
            </a:r>
            <a:r>
              <a:rPr lang="en-US" b="1" dirty="0"/>
              <a:t>) </a:t>
            </a:r>
            <a:r>
              <a:rPr lang="en-US" dirty="0"/>
              <a:t>is an attempt to compromise availability by</a:t>
            </a:r>
          </a:p>
          <a:p>
            <a:pPr>
              <a:defRPr/>
            </a:pPr>
            <a:r>
              <a:rPr lang="en-US" dirty="0"/>
              <a:t>hindering or blocking completely the provision of some service. The attack attempts</a:t>
            </a:r>
          </a:p>
          <a:p>
            <a:pPr>
              <a:defRPr/>
            </a:pPr>
            <a:r>
              <a:rPr lang="en-US" dirty="0"/>
              <a:t>to exhaust some critical resource associated with the service. An example is flooding</a:t>
            </a:r>
          </a:p>
          <a:p>
            <a:pPr>
              <a:defRPr/>
            </a:pPr>
            <a:r>
              <a:rPr lang="en-US" dirty="0"/>
              <a:t>a Web server with so many spurious requests that it is unable to respond to valid</a:t>
            </a:r>
          </a:p>
          <a:p>
            <a:pPr>
              <a:defRPr/>
            </a:pPr>
            <a:r>
              <a:rPr lang="en-US" dirty="0"/>
              <a:t>requests from users in a timely manner. This chapter explores denial-of-service</a:t>
            </a:r>
          </a:p>
          <a:p>
            <a:pPr>
              <a:defRPr/>
            </a:pPr>
            <a:r>
              <a:rPr lang="en-US" dirty="0"/>
              <a:t>attacks, their definition, the various forms they take, and defenses against them.</a:t>
            </a:r>
          </a:p>
          <a:p>
            <a:pPr>
              <a:defRPr/>
            </a:pPr>
            <a:endParaRPr lang="en-US" sz="1200" kern="120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The temporary takedown in December 2010 of a handful of websites that cut ties</a:t>
            </a:r>
          </a:p>
          <a:p>
            <a:r>
              <a:rPr lang="en-US" sz="1200" kern="1200" dirty="0">
                <a:solidFill>
                  <a:schemeClr val="tx1"/>
                </a:solidFill>
                <a:effectLst/>
                <a:latin typeface="Arial" pitchFamily="-110" charset="0"/>
                <a:ea typeface="ＭＳ Ｐゴシック" pitchFamily="-110" charset="-128"/>
                <a:cs typeface="ＭＳ Ｐゴシック" pitchFamily="-110" charset="-128"/>
              </a:rPr>
              <a:t>with controversial website WikiLeaks, including Visa and MasterCard, made worldwide</a:t>
            </a:r>
          </a:p>
          <a:p>
            <a:r>
              <a:rPr lang="en-US" sz="1200" kern="1200" dirty="0">
                <a:solidFill>
                  <a:schemeClr val="tx1"/>
                </a:solidFill>
                <a:effectLst/>
                <a:latin typeface="Arial" pitchFamily="-110" charset="0"/>
                <a:ea typeface="ＭＳ Ｐゴシック" pitchFamily="-110" charset="-128"/>
                <a:cs typeface="ＭＳ Ｐゴシック" pitchFamily="-110" charset="-128"/>
              </a:rPr>
              <a:t>news. Similar attacks, motivated by a variety of reasons, occur thousands of</a:t>
            </a:r>
          </a:p>
          <a:p>
            <a:r>
              <a:rPr lang="en-US" sz="1200" kern="1200" dirty="0">
                <a:solidFill>
                  <a:schemeClr val="tx1"/>
                </a:solidFill>
                <a:effectLst/>
                <a:latin typeface="Arial" pitchFamily="-110" charset="0"/>
                <a:ea typeface="ＭＳ Ｐゴシック" pitchFamily="-110" charset="-128"/>
                <a:cs typeface="ＭＳ Ｐゴシック" pitchFamily="-110" charset="-128"/>
              </a:rPr>
              <a:t>times each day, thanks in part to the ease by which website disruptions can be</a:t>
            </a:r>
          </a:p>
          <a:p>
            <a:r>
              <a:rPr lang="en-US" sz="1200" kern="1200" dirty="0">
                <a:solidFill>
                  <a:schemeClr val="tx1"/>
                </a:solidFill>
                <a:effectLst/>
                <a:latin typeface="Arial" pitchFamily="-110" charset="0"/>
                <a:ea typeface="ＭＳ Ｐゴシック" pitchFamily="-110" charset="-128"/>
                <a:cs typeface="ＭＳ Ｐゴシック" pitchFamily="-110" charset="-128"/>
              </a:rPr>
              <a:t>accomplished.</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Hackers have been carrying out </a:t>
            </a:r>
            <a:r>
              <a:rPr lang="en-US" sz="1200" b="1" kern="1200" dirty="0">
                <a:solidFill>
                  <a:schemeClr val="tx1"/>
                </a:solidFill>
                <a:effectLst/>
                <a:latin typeface="Arial" pitchFamily="-110" charset="0"/>
                <a:ea typeface="ＭＳ Ｐゴシック" pitchFamily="-110" charset="-128"/>
                <a:cs typeface="ＭＳ Ｐゴシック" pitchFamily="-110" charset="-128"/>
              </a:rPr>
              <a:t>distributed denial-of-service (DDoS)</a:t>
            </a:r>
            <a:r>
              <a:rPr lang="en-US" sz="1200" kern="1200" dirty="0">
                <a:solidFill>
                  <a:schemeClr val="tx1"/>
                </a:solidFill>
                <a:effectLst/>
                <a:latin typeface="Arial" pitchFamily="-110" charset="0"/>
                <a:ea typeface="ＭＳ Ｐゴシック" pitchFamily="-110" charset="-128"/>
                <a:cs typeface="ＭＳ Ｐゴシック" pitchFamily="-110" charset="-128"/>
              </a:rPr>
              <a:t>  attacks</a:t>
            </a:r>
          </a:p>
          <a:p>
            <a:r>
              <a:rPr lang="en-US" sz="1200" kern="1200" dirty="0">
                <a:solidFill>
                  <a:schemeClr val="tx1"/>
                </a:solidFill>
                <a:effectLst/>
                <a:latin typeface="Arial" pitchFamily="-110" charset="0"/>
                <a:ea typeface="ＭＳ Ｐゴシック" pitchFamily="-110" charset="-128"/>
                <a:cs typeface="ＭＳ Ｐゴシック" pitchFamily="-110" charset="-128"/>
              </a:rPr>
              <a:t>for many years, and their potency steadily has increased over time. Due to Internet</a:t>
            </a:r>
          </a:p>
          <a:p>
            <a:r>
              <a:rPr lang="en-US" sz="1200" kern="1200" dirty="0">
                <a:solidFill>
                  <a:schemeClr val="tx1"/>
                </a:solidFill>
                <a:effectLst/>
                <a:latin typeface="Arial" pitchFamily="-110" charset="0"/>
                <a:ea typeface="ＭＳ Ｐゴシック" pitchFamily="-110" charset="-128"/>
                <a:cs typeface="ＭＳ Ｐゴシック" pitchFamily="-110" charset="-128"/>
              </a:rPr>
              <a:t>bandwidth growth, the largest such attacks have increased from a modest 400 Mbps</a:t>
            </a:r>
          </a:p>
          <a:p>
            <a:r>
              <a:rPr lang="en-US" sz="1200" kern="1200" dirty="0">
                <a:solidFill>
                  <a:schemeClr val="tx1"/>
                </a:solidFill>
                <a:effectLst/>
                <a:latin typeface="Arial" pitchFamily="-110" charset="0"/>
                <a:ea typeface="ＭＳ Ｐゴシック" pitchFamily="-110" charset="-128"/>
                <a:cs typeface="ＭＳ Ｐゴシック" pitchFamily="-110" charset="-128"/>
              </a:rPr>
              <a:t>in 2002, to 100 </a:t>
            </a:r>
            <a:r>
              <a:rPr lang="en-US" sz="1200" kern="1200" dirty="0" err="1">
                <a:solidFill>
                  <a:schemeClr val="tx1"/>
                </a:solidFill>
                <a:effectLst/>
                <a:latin typeface="Arial" pitchFamily="-110" charset="0"/>
                <a:ea typeface="ＭＳ Ｐゴシック" pitchFamily="-110" charset="-128"/>
                <a:cs typeface="ＭＳ Ｐゴシック" pitchFamily="-110" charset="-128"/>
              </a:rPr>
              <a:t>Gbps</a:t>
            </a:r>
            <a:r>
              <a:rPr lang="en-US" sz="1200" kern="1200" dirty="0">
                <a:solidFill>
                  <a:schemeClr val="tx1"/>
                </a:solidFill>
                <a:effectLst/>
                <a:latin typeface="Arial" pitchFamily="-110" charset="0"/>
                <a:ea typeface="ＭＳ Ｐゴシック" pitchFamily="-110" charset="-128"/>
                <a:cs typeface="ＭＳ Ｐゴシック" pitchFamily="-110" charset="-128"/>
              </a:rPr>
              <a:t> in 2010 [ARBO10], to 300 </a:t>
            </a:r>
            <a:r>
              <a:rPr lang="en-US" sz="1200" kern="1200" dirty="0" err="1">
                <a:solidFill>
                  <a:schemeClr val="tx1"/>
                </a:solidFill>
                <a:effectLst/>
                <a:latin typeface="Arial" pitchFamily="-110" charset="0"/>
                <a:ea typeface="ＭＳ Ｐゴシック" pitchFamily="-110" charset="-128"/>
                <a:cs typeface="ＭＳ Ｐゴシック" pitchFamily="-110" charset="-128"/>
              </a:rPr>
              <a:t>Gbps</a:t>
            </a:r>
            <a:r>
              <a:rPr lang="en-US" sz="1200" kern="1200" dirty="0">
                <a:solidFill>
                  <a:schemeClr val="tx1"/>
                </a:solidFill>
                <a:effectLst/>
                <a:latin typeface="Arial" pitchFamily="-110" charset="0"/>
                <a:ea typeface="ＭＳ Ｐゴシック" pitchFamily="-110" charset="-128"/>
                <a:cs typeface="ＭＳ Ｐゴシック" pitchFamily="-110" charset="-128"/>
              </a:rPr>
              <a:t> in the </a:t>
            </a:r>
            <a:r>
              <a:rPr lang="en-US" sz="1200" kern="1200" dirty="0" err="1">
                <a:solidFill>
                  <a:schemeClr val="tx1"/>
                </a:solidFill>
                <a:effectLst/>
                <a:latin typeface="Arial" pitchFamily="-110" charset="0"/>
                <a:ea typeface="ＭＳ Ｐゴシック" pitchFamily="-110" charset="-128"/>
                <a:cs typeface="ＭＳ Ｐゴシック" pitchFamily="-110" charset="-128"/>
              </a:rPr>
              <a:t>Spamhaus</a:t>
            </a:r>
            <a:r>
              <a:rPr lang="en-US" sz="1200" kern="1200" dirty="0">
                <a:solidFill>
                  <a:schemeClr val="tx1"/>
                </a:solidFill>
                <a:effectLst/>
                <a:latin typeface="Arial" pitchFamily="-110" charset="0"/>
                <a:ea typeface="ＭＳ Ｐゴシック" pitchFamily="-110" charset="-128"/>
                <a:cs typeface="ＭＳ Ｐゴシック" pitchFamily="-110" charset="-128"/>
              </a:rPr>
              <a:t> attack in 2013,</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and to 600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Gbps</a:t>
            </a:r>
            <a:r>
              <a:rPr lang="en-US" sz="1200" b="0" kern="1200" dirty="0">
                <a:solidFill>
                  <a:schemeClr val="tx1"/>
                </a:solidFill>
                <a:effectLst/>
                <a:latin typeface="Arial" pitchFamily="-110" charset="0"/>
                <a:ea typeface="ＭＳ Ｐゴシック" pitchFamily="-110" charset="-128"/>
                <a:cs typeface="ＭＳ Ｐゴシック" pitchFamily="-110" charset="-128"/>
              </a:rPr>
              <a:t> in the BBC attack in 2015. Massive </a:t>
            </a:r>
            <a:r>
              <a:rPr lang="en-US" sz="1200" b="1" kern="1200" dirty="0">
                <a:solidFill>
                  <a:schemeClr val="tx1"/>
                </a:solidFill>
                <a:effectLst/>
                <a:latin typeface="Arial" pitchFamily="-110" charset="0"/>
                <a:ea typeface="ＭＳ Ｐゴシック" pitchFamily="-110" charset="-128"/>
                <a:cs typeface="ＭＳ Ｐゴシック" pitchFamily="-110" charset="-128"/>
              </a:rPr>
              <a:t>flooding attacks</a:t>
            </a:r>
            <a:r>
              <a:rPr lang="en-US" sz="1200" b="0" kern="1200" dirty="0">
                <a:solidFill>
                  <a:schemeClr val="tx1"/>
                </a:solidFill>
                <a:effectLst/>
                <a:latin typeface="Arial" pitchFamily="-110" charset="0"/>
                <a:ea typeface="ＭＳ Ｐゴシック" pitchFamily="-110" charset="-128"/>
                <a:cs typeface="ＭＳ Ｐゴシック" pitchFamily="-110" charset="-128"/>
              </a:rPr>
              <a:t>  in the 50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Gbps</a:t>
            </a:r>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range are powerful enough to exceed the bandwidth capacity of almost any intended</a:t>
            </a:r>
          </a:p>
          <a:p>
            <a:r>
              <a:rPr lang="en-US" sz="1200" kern="1200" dirty="0">
                <a:solidFill>
                  <a:schemeClr val="tx1"/>
                </a:solidFill>
                <a:effectLst/>
                <a:latin typeface="Arial" pitchFamily="-110" charset="0"/>
                <a:ea typeface="ＭＳ Ｐゴシック" pitchFamily="-110" charset="-128"/>
                <a:cs typeface="ＭＳ Ｐゴシック" pitchFamily="-110" charset="-128"/>
              </a:rPr>
              <a:t>target, including perhaps the core Internet Exchanges or critical DNS name servers,</a:t>
            </a:r>
          </a:p>
          <a:p>
            <a:r>
              <a:rPr lang="en-US" sz="1200" kern="1200" dirty="0">
                <a:solidFill>
                  <a:schemeClr val="tx1"/>
                </a:solidFill>
                <a:effectLst/>
                <a:latin typeface="Arial" pitchFamily="-110" charset="0"/>
                <a:ea typeface="ＭＳ Ｐゴシック" pitchFamily="-110" charset="-128"/>
                <a:cs typeface="ＭＳ Ｐゴシック" pitchFamily="-110" charset="-128"/>
              </a:rPr>
              <a:t>but even smaller attacks can be surprisingly effective. [SYMA16] notes that DDoS</a:t>
            </a:r>
          </a:p>
          <a:p>
            <a:r>
              <a:rPr lang="en-US" sz="1200" kern="1200" dirty="0">
                <a:solidFill>
                  <a:schemeClr val="tx1"/>
                </a:solidFill>
                <a:effectLst/>
                <a:latin typeface="Arial" pitchFamily="-110" charset="0"/>
                <a:ea typeface="ＭＳ Ｐゴシック" pitchFamily="-110" charset="-128"/>
                <a:cs typeface="ＭＳ Ｐゴシック" pitchFamily="-110" charset="-128"/>
              </a:rPr>
              <a:t>attacks are growing in number and intensity, but that most last for 30 minutes or less,</a:t>
            </a:r>
          </a:p>
          <a:p>
            <a:r>
              <a:rPr lang="en-US" sz="1200" kern="1200" dirty="0">
                <a:solidFill>
                  <a:schemeClr val="tx1"/>
                </a:solidFill>
                <a:effectLst/>
                <a:latin typeface="Arial" pitchFamily="-110" charset="0"/>
                <a:ea typeface="ＭＳ Ｐゴシック" pitchFamily="-110" charset="-128"/>
                <a:cs typeface="ＭＳ Ｐゴシック" pitchFamily="-110" charset="-128"/>
              </a:rPr>
              <a:t>driven by the use of botnets-for-hire. The reasons for attacks include financial extortion,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hacktivism, and state-sponsored attacks on opponents. There are also reports of</a:t>
            </a:r>
          </a:p>
          <a:p>
            <a:r>
              <a:rPr lang="en-US" sz="1200" kern="1200" dirty="0">
                <a:solidFill>
                  <a:schemeClr val="tx1"/>
                </a:solidFill>
                <a:effectLst/>
                <a:latin typeface="Arial" pitchFamily="-110" charset="0"/>
                <a:ea typeface="ＭＳ Ｐゴシック" pitchFamily="-110" charset="-128"/>
                <a:cs typeface="ＭＳ Ｐゴシック" pitchFamily="-110" charset="-128"/>
              </a:rPr>
              <a:t>criminals using DDoS attacks on bank systems as a diversion from the real attack 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their payment switches or ATM networks. These attacks remain popular as they are</a:t>
            </a:r>
          </a:p>
          <a:p>
            <a:r>
              <a:rPr lang="en-US" sz="1200" kern="1200" dirty="0">
                <a:solidFill>
                  <a:schemeClr val="tx1"/>
                </a:solidFill>
                <a:effectLst/>
                <a:latin typeface="Arial" pitchFamily="-110" charset="0"/>
                <a:ea typeface="ＭＳ Ｐゴシック" pitchFamily="-110" charset="-128"/>
                <a:cs typeface="ＭＳ Ｐゴシック" pitchFamily="-110" charset="-128"/>
              </a:rPr>
              <a:t>simple to setup, difficult to stop, and very effective [SYMA16] .</a:t>
            </a:r>
          </a:p>
          <a:p>
            <a:r>
              <a:rPr lang="en-US" dirty="0">
                <a:effectLst/>
                <a:latin typeface="Times" charset="0"/>
              </a:rPr>
              <a:t> </a:t>
            </a:r>
          </a:p>
          <a:p>
            <a:r>
              <a:rPr lang="en-US" dirty="0">
                <a:effectLst/>
                <a:latin typeface="Times" charset="0"/>
              </a:rPr>
              <a:t>A DDoS attack in October 2016 represents an ominous new trend in the threat.</a:t>
            </a:r>
          </a:p>
          <a:p>
            <a:r>
              <a:rPr lang="en-US" dirty="0">
                <a:effectLst/>
                <a:latin typeface="Times" charset="0"/>
              </a:rPr>
              <a:t>This attack, on </a:t>
            </a:r>
            <a:r>
              <a:rPr lang="en-US" dirty="0" err="1">
                <a:effectLst/>
                <a:latin typeface="Times" charset="0"/>
              </a:rPr>
              <a:t>Dyn</a:t>
            </a:r>
            <a:r>
              <a:rPr lang="en-US" dirty="0">
                <a:effectLst/>
                <a:latin typeface="Times" charset="0"/>
              </a:rPr>
              <a:t>, a major Domain Name System (DNS) service provider, lasted</a:t>
            </a:r>
          </a:p>
          <a:p>
            <a:r>
              <a:rPr lang="en-US" dirty="0">
                <a:effectLst/>
                <a:latin typeface="Times" charset="0"/>
              </a:rPr>
              <a:t>for many hours and involved multiple waves of attacks from over 100,000 malicious</a:t>
            </a:r>
          </a:p>
          <a:p>
            <a:r>
              <a:rPr lang="en-US" dirty="0">
                <a:effectLst/>
                <a:latin typeface="Times" charset="0"/>
              </a:rPr>
              <a:t>endpoints. The noteworthy feature of this attack is that the attack source recruited</a:t>
            </a:r>
          </a:p>
          <a:p>
            <a:r>
              <a:rPr lang="en-US" dirty="0" err="1">
                <a:effectLst/>
                <a:latin typeface="Times" charset="0"/>
              </a:rPr>
              <a:t>IoT</a:t>
            </a:r>
            <a:r>
              <a:rPr lang="en-US" dirty="0">
                <a:effectLst/>
                <a:latin typeface="Times" charset="0"/>
              </a:rPr>
              <a:t> (Internet of Things) devices, such as webcams and baby monitors. One estimate</a:t>
            </a:r>
          </a:p>
          <a:p>
            <a:r>
              <a:rPr lang="en-US" dirty="0">
                <a:effectLst/>
                <a:latin typeface="Times" charset="0"/>
              </a:rPr>
              <a:t>of the volume of attack traffic is that it reached a peak as high as 1.2 </a:t>
            </a:r>
            <a:r>
              <a:rPr lang="en-US" dirty="0" err="1">
                <a:effectLst/>
                <a:latin typeface="Times" charset="0"/>
              </a:rPr>
              <a:t>TBps</a:t>
            </a:r>
            <a:r>
              <a:rPr lang="en-US" dirty="0">
                <a:effectLst/>
                <a:latin typeface="Times" charset="0"/>
              </a:rPr>
              <a:t> [LOSH16].</a:t>
            </a:r>
          </a:p>
          <a:p>
            <a:pPr>
              <a:defRPr/>
            </a:pPr>
            <a:endParaRPr lang="en-US" sz="1200" kern="1200" dirty="0">
              <a:solidFill>
                <a:schemeClr val="tx1"/>
              </a:solidFill>
              <a:latin typeface="Arial" pitchFamily="-110" charset="0"/>
              <a:ea typeface="ＭＳ Ｐゴシック" pitchFamily="-110" charset="-128"/>
              <a:cs typeface="ＭＳ Ｐゴシック" pitchFamily="-110" charset="-128"/>
            </a:endParaRPr>
          </a:p>
          <a:p>
            <a:pPr>
              <a:defRPr/>
            </a:pPr>
            <a:endParaRPr lang="en-US" sz="1200" kern="1200" dirty="0">
              <a:solidFill>
                <a:schemeClr val="tx1"/>
              </a:solidFill>
              <a:latin typeface="Arial" pitchFamily="-110" charset="0"/>
              <a:ea typeface="ＭＳ Ｐゴシック" pitchFamily="-110" charset="-128"/>
              <a:cs typeface="ＭＳ Ｐゴシック" pitchFamily="-110" charset="-128"/>
            </a:endParaRP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644585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726F50A4-B6E3-5847-BD34-B2FA59EEE481}" type="slidenum">
              <a:rPr lang="en-AU">
                <a:latin typeface="Arial" pitchFamily="1" charset="0"/>
              </a:rPr>
              <a:pPr/>
              <a:t>22</a:t>
            </a:fld>
            <a:endParaRPr lang="en-AU">
              <a:latin typeface="Arial" pitchFamily="1"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To understand the operation of these attacks, we need to review</a:t>
            </a:r>
            <a:r>
              <a:rPr lang="en-US" b="1" dirty="0">
                <a:latin typeface="Arial" pitchFamily="1" charset="0"/>
                <a:ea typeface="ＭＳ Ｐゴシック" pitchFamily="1" charset="-128"/>
                <a:cs typeface="ＭＳ Ｐゴシック" pitchFamily="1" charset="-128"/>
              </a:rPr>
              <a:t> the three-way</a:t>
            </a:r>
          </a:p>
          <a:p>
            <a:r>
              <a:rPr lang="en-US" b="1" dirty="0">
                <a:latin typeface="Arial" pitchFamily="1" charset="0"/>
                <a:ea typeface="ＭＳ Ｐゴシック" pitchFamily="1" charset="-128"/>
                <a:cs typeface="ＭＳ Ｐゴシック" pitchFamily="1" charset="-128"/>
              </a:rPr>
              <a:t>handshake</a:t>
            </a:r>
            <a:r>
              <a:rPr lang="en-US" dirty="0">
                <a:latin typeface="Arial" pitchFamily="1" charset="0"/>
                <a:ea typeface="ＭＳ Ｐゴシック" pitchFamily="1" charset="-128"/>
                <a:cs typeface="ＭＳ Ｐゴシック" pitchFamily="1" charset="-128"/>
              </a:rPr>
              <a:t> that TCP uses to establish a connection. This is illustrated in Figure 7.2 .</a:t>
            </a:r>
          </a:p>
          <a:p>
            <a:r>
              <a:rPr lang="en-US" dirty="0">
                <a:latin typeface="Arial" pitchFamily="1" charset="0"/>
                <a:ea typeface="ＭＳ Ｐゴシック" pitchFamily="1" charset="-128"/>
                <a:cs typeface="ＭＳ Ｐゴシック" pitchFamily="1" charset="-128"/>
              </a:rPr>
              <a:t>The client system initiates the request for a TCP connection by sending a SYN packet</a:t>
            </a:r>
          </a:p>
          <a:p>
            <a:r>
              <a:rPr lang="en-US" dirty="0">
                <a:latin typeface="Arial" pitchFamily="1" charset="0"/>
                <a:ea typeface="ＭＳ Ｐゴシック" pitchFamily="1" charset="-128"/>
                <a:cs typeface="ＭＳ Ｐゴシック" pitchFamily="1" charset="-128"/>
              </a:rPr>
              <a:t>to the server. This identifies the client’s address and port number and supplies an</a:t>
            </a:r>
          </a:p>
          <a:p>
            <a:r>
              <a:rPr lang="en-US" dirty="0">
                <a:latin typeface="Arial" pitchFamily="1" charset="0"/>
                <a:ea typeface="ＭＳ Ｐゴシック" pitchFamily="1" charset="-128"/>
                <a:cs typeface="ＭＳ Ｐゴシック" pitchFamily="1" charset="-128"/>
              </a:rPr>
              <a:t>initial sequence number. It may also include a request for other TCP options. The</a:t>
            </a:r>
          </a:p>
          <a:p>
            <a:r>
              <a:rPr lang="en-US" dirty="0">
                <a:latin typeface="Arial" pitchFamily="1" charset="0"/>
                <a:ea typeface="ＭＳ Ｐゴシック" pitchFamily="1" charset="-128"/>
                <a:cs typeface="ＭＳ Ｐゴシック" pitchFamily="1" charset="-128"/>
              </a:rPr>
              <a:t>server records all the details about this request in a table of known TCP connections.</a:t>
            </a:r>
          </a:p>
          <a:p>
            <a:r>
              <a:rPr lang="en-US" dirty="0">
                <a:latin typeface="Arial" pitchFamily="1" charset="0"/>
                <a:ea typeface="ＭＳ Ｐゴシック" pitchFamily="1" charset="-128"/>
                <a:cs typeface="ＭＳ Ｐゴシック" pitchFamily="1" charset="-128"/>
              </a:rPr>
              <a:t>It then responds to the client with a SYN-ACK packet. This includes a sequence</a:t>
            </a:r>
          </a:p>
          <a:p>
            <a:r>
              <a:rPr lang="en-US" dirty="0">
                <a:latin typeface="Arial" pitchFamily="1" charset="0"/>
                <a:ea typeface="ＭＳ Ｐゴシック" pitchFamily="1" charset="-128"/>
                <a:cs typeface="ＭＳ Ｐゴシック" pitchFamily="1" charset="-128"/>
              </a:rPr>
              <a:t>number for the server and increments the client’s sequence number to confirm receipt</a:t>
            </a:r>
          </a:p>
          <a:p>
            <a:r>
              <a:rPr lang="en-US" dirty="0">
                <a:latin typeface="Arial" pitchFamily="1" charset="0"/>
                <a:ea typeface="ＭＳ Ｐゴシック" pitchFamily="1" charset="-128"/>
                <a:cs typeface="ＭＳ Ｐゴシック" pitchFamily="1" charset="-128"/>
              </a:rPr>
              <a:t>of the SYN packet. Once the client receives this, it sends an ACK packet to the server</a:t>
            </a:r>
          </a:p>
          <a:p>
            <a:r>
              <a:rPr lang="en-US" dirty="0">
                <a:latin typeface="Arial" pitchFamily="1" charset="0"/>
                <a:ea typeface="ＭＳ Ｐゴシック" pitchFamily="1" charset="-128"/>
                <a:cs typeface="ＭＳ Ｐゴシック" pitchFamily="1" charset="-128"/>
              </a:rPr>
              <a:t>with an incremented server sequence number and marks the connection as established.</a:t>
            </a:r>
          </a:p>
          <a:p>
            <a:r>
              <a:rPr lang="en-US" dirty="0">
                <a:latin typeface="Arial" pitchFamily="1" charset="0"/>
                <a:ea typeface="ＭＳ Ｐゴシック" pitchFamily="1" charset="-128"/>
                <a:cs typeface="ＭＳ Ｐゴシック" pitchFamily="1" charset="-128"/>
              </a:rPr>
              <a:t>Likewise, when the server receives this ACK packet, it also marks the connection</a:t>
            </a:r>
          </a:p>
          <a:p>
            <a:r>
              <a:rPr lang="en-US" dirty="0">
                <a:latin typeface="Arial" pitchFamily="1" charset="0"/>
                <a:ea typeface="ＭＳ Ｐゴシック" pitchFamily="1" charset="-128"/>
                <a:cs typeface="ＭＳ Ｐゴシック" pitchFamily="1" charset="-128"/>
              </a:rPr>
              <a:t>as established. Either party may then proceed with data transfer. In practice, this</a:t>
            </a:r>
          </a:p>
          <a:p>
            <a:r>
              <a:rPr lang="en-US" dirty="0">
                <a:latin typeface="Arial" pitchFamily="1" charset="0"/>
                <a:ea typeface="ＭＳ Ｐゴシック" pitchFamily="1" charset="-128"/>
                <a:cs typeface="ＭＳ Ｐゴシック" pitchFamily="1" charset="-128"/>
              </a:rPr>
              <a:t>ideal exchange sometimes fails. These packets are transported using IP, which is an</a:t>
            </a:r>
          </a:p>
          <a:p>
            <a:r>
              <a:rPr lang="en-US" dirty="0">
                <a:latin typeface="Arial" pitchFamily="1" charset="0"/>
                <a:ea typeface="ＭＳ Ｐゴシック" pitchFamily="1" charset="-128"/>
                <a:cs typeface="ＭＳ Ｐゴシック" pitchFamily="1" charset="-128"/>
              </a:rPr>
              <a:t>unreliable, though best-effort, network protocol. Any of the packets might be lost in</a:t>
            </a:r>
          </a:p>
          <a:p>
            <a:r>
              <a:rPr lang="en-US" dirty="0">
                <a:latin typeface="Arial" pitchFamily="1" charset="0"/>
                <a:ea typeface="ＭＳ Ｐゴシック" pitchFamily="1" charset="-128"/>
                <a:cs typeface="ＭＳ Ｐゴシック" pitchFamily="1" charset="-128"/>
              </a:rPr>
              <a:t>transit, as a result of congestion, for example. Hence both the client and server keep</a:t>
            </a:r>
          </a:p>
          <a:p>
            <a:r>
              <a:rPr lang="en-US" dirty="0">
                <a:latin typeface="Arial" pitchFamily="1" charset="0"/>
                <a:ea typeface="ＭＳ Ｐゴシック" pitchFamily="1" charset="-128"/>
                <a:cs typeface="ＭＳ Ｐゴシック" pitchFamily="1" charset="-128"/>
              </a:rPr>
              <a:t>track of which packets they have sent and, if no response is received in a reasonable</a:t>
            </a:r>
          </a:p>
          <a:p>
            <a:r>
              <a:rPr lang="en-US" dirty="0">
                <a:latin typeface="Arial" pitchFamily="1" charset="0"/>
                <a:ea typeface="ＭＳ Ｐゴシック" pitchFamily="1" charset="-128"/>
                <a:cs typeface="ＭＳ Ｐゴシック" pitchFamily="1" charset="-128"/>
              </a:rPr>
              <a:t>time, will resend those packets. As a result, TCP is a reliable transport protocol, and</a:t>
            </a:r>
          </a:p>
          <a:p>
            <a:r>
              <a:rPr lang="en-US" dirty="0">
                <a:latin typeface="Arial" pitchFamily="1" charset="0"/>
                <a:ea typeface="ＭＳ Ｐゴシック" pitchFamily="1" charset="-128"/>
                <a:cs typeface="ＭＳ Ｐゴシック" pitchFamily="1" charset="-128"/>
              </a:rPr>
              <a:t>any applications using it need not concern themselves with problems of lost or reordered</a:t>
            </a:r>
          </a:p>
          <a:p>
            <a:r>
              <a:rPr lang="en-US" dirty="0">
                <a:latin typeface="Arial" pitchFamily="1" charset="0"/>
                <a:ea typeface="ＭＳ Ｐゴシック" pitchFamily="1" charset="-128"/>
                <a:cs typeface="ＭＳ Ｐゴシック" pitchFamily="1" charset="-128"/>
              </a:rPr>
              <a:t>packets. This does, however, impose an overhead on the systems in managing</a:t>
            </a:r>
          </a:p>
          <a:p>
            <a:r>
              <a:rPr lang="en-US" dirty="0">
                <a:latin typeface="Arial" pitchFamily="1" charset="0"/>
                <a:ea typeface="ＭＳ Ｐゴシック" pitchFamily="1" charset="-128"/>
                <a:cs typeface="ＭＳ Ｐゴシック" pitchFamily="1" charset="-128"/>
              </a:rPr>
              <a:t>this reliable transfer of packets.</a:t>
            </a:r>
          </a:p>
          <a:p>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730235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9414800F-1C66-B94D-B60C-CD20A76F82A4}" type="slidenum">
              <a:rPr lang="en-AU">
                <a:latin typeface="Arial" pitchFamily="1" charset="0"/>
              </a:rPr>
              <a:pPr/>
              <a:t>23</a:t>
            </a:fld>
            <a:endParaRPr lang="en-AU">
              <a:latin typeface="Arial" pitchFamily="1"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 </a:t>
            </a:r>
            <a:r>
              <a:rPr lang="en-US" b="1" dirty="0">
                <a:latin typeface="Arial" pitchFamily="1" charset="0"/>
                <a:ea typeface="ＭＳ Ｐゴシック" pitchFamily="1" charset="-128"/>
                <a:cs typeface="ＭＳ Ｐゴシック" pitchFamily="1" charset="-128"/>
              </a:rPr>
              <a:t>SYN spoofing </a:t>
            </a:r>
            <a:r>
              <a:rPr lang="en-US" dirty="0">
                <a:latin typeface="Arial" pitchFamily="1" charset="0"/>
                <a:ea typeface="ＭＳ Ｐゴシック" pitchFamily="1" charset="-128"/>
                <a:cs typeface="ＭＳ Ｐゴシック" pitchFamily="1" charset="-128"/>
              </a:rPr>
              <a:t>attack exploits this behavior on the targeted server system.</a:t>
            </a:r>
          </a:p>
          <a:p>
            <a:r>
              <a:rPr lang="en-US" dirty="0">
                <a:latin typeface="Arial" pitchFamily="1" charset="0"/>
                <a:ea typeface="ＭＳ Ｐゴシック" pitchFamily="1" charset="-128"/>
                <a:cs typeface="ＭＳ Ｐゴシック" pitchFamily="1" charset="-128"/>
              </a:rPr>
              <a:t>The attacker generates a number of SYN connection request packets with forged</a:t>
            </a:r>
          </a:p>
          <a:p>
            <a:r>
              <a:rPr lang="en-US" dirty="0">
                <a:latin typeface="Arial" pitchFamily="1" charset="0"/>
                <a:ea typeface="ＭＳ Ｐゴシック" pitchFamily="1" charset="-128"/>
                <a:cs typeface="ＭＳ Ｐゴシック" pitchFamily="1" charset="-128"/>
              </a:rPr>
              <a:t>source addresses. For each of these the server records the details of the TCP connection</a:t>
            </a:r>
          </a:p>
          <a:p>
            <a:r>
              <a:rPr lang="en-US" dirty="0">
                <a:latin typeface="Arial" pitchFamily="1" charset="0"/>
                <a:ea typeface="ＭＳ Ｐゴシック" pitchFamily="1" charset="-128"/>
                <a:cs typeface="ＭＳ Ｐゴシック" pitchFamily="1" charset="-128"/>
              </a:rPr>
              <a:t>request and sends the SYN-ACK packet to the claimed source address,</a:t>
            </a:r>
          </a:p>
          <a:p>
            <a:r>
              <a:rPr lang="en-US" dirty="0">
                <a:latin typeface="Arial" pitchFamily="1" charset="0"/>
                <a:ea typeface="ＭＳ Ｐゴシック" pitchFamily="1" charset="-128"/>
                <a:cs typeface="ＭＳ Ｐゴシック" pitchFamily="1" charset="-128"/>
              </a:rPr>
              <a:t>as shown in Figure 7.3 . If there is a valid system at this address, it will respond</a:t>
            </a:r>
          </a:p>
          <a:p>
            <a:r>
              <a:rPr lang="en-US" dirty="0">
                <a:latin typeface="Arial" pitchFamily="1" charset="0"/>
                <a:ea typeface="ＭＳ Ｐゴシック" pitchFamily="1" charset="-128"/>
                <a:cs typeface="ＭＳ Ｐゴシック" pitchFamily="1" charset="-128"/>
              </a:rPr>
              <a:t>with a RST (reset) packet to cancel this unknown connection request. When the</a:t>
            </a:r>
          </a:p>
          <a:p>
            <a:r>
              <a:rPr lang="en-US" dirty="0">
                <a:latin typeface="Arial" pitchFamily="1" charset="0"/>
                <a:ea typeface="ＭＳ Ｐゴシック" pitchFamily="1" charset="-128"/>
                <a:cs typeface="ＭＳ Ｐゴシック" pitchFamily="1" charset="-128"/>
              </a:rPr>
              <a:t>server receives this packet, it cancels the connection request and removes the saved</a:t>
            </a:r>
          </a:p>
          <a:p>
            <a:r>
              <a:rPr lang="en-US" dirty="0">
                <a:latin typeface="Arial" pitchFamily="1" charset="0"/>
                <a:ea typeface="ＭＳ Ｐゴシック" pitchFamily="1" charset="-128"/>
                <a:cs typeface="ＭＳ Ｐゴシック" pitchFamily="1" charset="-128"/>
              </a:rPr>
              <a:t>information. However, if the source system is too busy, or there is no system at the</a:t>
            </a:r>
          </a:p>
          <a:p>
            <a:r>
              <a:rPr lang="en-US" dirty="0">
                <a:latin typeface="Arial" pitchFamily="1" charset="0"/>
                <a:ea typeface="ＭＳ Ｐゴシック" pitchFamily="1" charset="-128"/>
                <a:cs typeface="ＭＳ Ｐゴシック" pitchFamily="1" charset="-128"/>
              </a:rPr>
              <a:t>forged address, then no reply will return. In these cases the server will resend the</a:t>
            </a:r>
          </a:p>
          <a:p>
            <a:r>
              <a:rPr lang="en-US" dirty="0">
                <a:latin typeface="Arial" pitchFamily="1" charset="0"/>
                <a:ea typeface="ＭＳ Ｐゴシック" pitchFamily="1" charset="-128"/>
                <a:cs typeface="ＭＳ Ｐゴシック" pitchFamily="1" charset="-128"/>
              </a:rPr>
              <a:t>SYN-ACK packet a number of times before finally assuming the connection request</a:t>
            </a:r>
          </a:p>
          <a:p>
            <a:r>
              <a:rPr lang="en-US" dirty="0">
                <a:latin typeface="Arial" pitchFamily="1" charset="0"/>
                <a:ea typeface="ＭＳ Ｐゴシック" pitchFamily="1" charset="-128"/>
                <a:cs typeface="ＭＳ Ｐゴシック" pitchFamily="1" charset="-128"/>
              </a:rPr>
              <a:t>has failed and deleting the information saved concerning it. In this period between</a:t>
            </a:r>
          </a:p>
          <a:p>
            <a:r>
              <a:rPr lang="en-US" dirty="0">
                <a:latin typeface="Arial" pitchFamily="1" charset="0"/>
                <a:ea typeface="ＭＳ Ｐゴシック" pitchFamily="1" charset="-128"/>
                <a:cs typeface="ＭＳ Ｐゴシック" pitchFamily="1" charset="-128"/>
              </a:rPr>
              <a:t>when the original SYN packet is received and when the server assumes the request</a:t>
            </a:r>
          </a:p>
          <a:p>
            <a:r>
              <a:rPr lang="en-US" dirty="0">
                <a:latin typeface="Arial" pitchFamily="1" charset="0"/>
                <a:ea typeface="ＭＳ Ｐゴシック" pitchFamily="1" charset="-128"/>
                <a:cs typeface="ＭＳ Ｐゴシック" pitchFamily="1" charset="-128"/>
              </a:rPr>
              <a:t>has failed, the server is using an entry in its table of known TCP connections. This</a:t>
            </a:r>
          </a:p>
          <a:p>
            <a:r>
              <a:rPr lang="en-US" dirty="0">
                <a:latin typeface="Arial" pitchFamily="1" charset="0"/>
                <a:ea typeface="ＭＳ Ｐゴシック" pitchFamily="1" charset="-128"/>
                <a:cs typeface="ＭＳ Ｐゴシック" pitchFamily="1" charset="-128"/>
              </a:rPr>
              <a:t>table is typically sized on the assumption that most connection requests quickly</a:t>
            </a:r>
          </a:p>
          <a:p>
            <a:r>
              <a:rPr lang="en-US" dirty="0">
                <a:latin typeface="Arial" pitchFamily="1" charset="0"/>
                <a:ea typeface="ＭＳ Ｐゴシック" pitchFamily="1" charset="-128"/>
                <a:cs typeface="ＭＳ Ｐゴシック" pitchFamily="1" charset="-128"/>
              </a:rPr>
              <a:t>succeed and that a reasonable number of requests may be handled simultaneously.</a:t>
            </a:r>
          </a:p>
          <a:p>
            <a:r>
              <a:rPr lang="en-US" dirty="0">
                <a:latin typeface="Arial" pitchFamily="1" charset="0"/>
                <a:ea typeface="ＭＳ Ｐゴシック" pitchFamily="1" charset="-128"/>
                <a:cs typeface="ＭＳ Ｐゴシック" pitchFamily="1" charset="-128"/>
              </a:rPr>
              <a:t>However, in a SYN spoofing attack, the attacker directs a very large number of</a:t>
            </a:r>
          </a:p>
          <a:p>
            <a:r>
              <a:rPr lang="en-US" dirty="0">
                <a:latin typeface="Arial" pitchFamily="1" charset="0"/>
                <a:ea typeface="ＭＳ Ｐゴシック" pitchFamily="1" charset="-128"/>
                <a:cs typeface="ＭＳ Ｐゴシック" pitchFamily="1" charset="-128"/>
              </a:rPr>
              <a:t>forged connection requests at the targeted server. These rapidly fill the table of</a:t>
            </a:r>
          </a:p>
          <a:p>
            <a:r>
              <a:rPr lang="en-US" dirty="0">
                <a:latin typeface="Arial" pitchFamily="1" charset="0"/>
                <a:ea typeface="ＭＳ Ｐゴシック" pitchFamily="1" charset="-128"/>
                <a:cs typeface="ＭＳ Ｐゴシック" pitchFamily="1" charset="-128"/>
              </a:rPr>
              <a:t>known TCP connections on the server. Once this table is full, any future requests,</a:t>
            </a:r>
          </a:p>
          <a:p>
            <a:r>
              <a:rPr lang="en-US" dirty="0">
                <a:latin typeface="Arial" pitchFamily="1" charset="0"/>
                <a:ea typeface="ＭＳ Ｐゴシック" pitchFamily="1" charset="-128"/>
                <a:cs typeface="ＭＳ Ｐゴシック" pitchFamily="1" charset="-128"/>
              </a:rPr>
              <a:t>including legitimate requests from other users, are rejected. The table entries will</a:t>
            </a:r>
          </a:p>
          <a:p>
            <a:r>
              <a:rPr lang="en-US" dirty="0">
                <a:latin typeface="Arial" pitchFamily="1" charset="0"/>
                <a:ea typeface="ＭＳ Ｐゴシック" pitchFamily="1" charset="-128"/>
                <a:cs typeface="ＭＳ Ｐゴシック" pitchFamily="1" charset="-128"/>
              </a:rPr>
              <a:t>time out and be removed, which in normal network usage corrects temporary</a:t>
            </a:r>
          </a:p>
          <a:p>
            <a:r>
              <a:rPr lang="en-US" dirty="0">
                <a:latin typeface="Arial" pitchFamily="1" charset="0"/>
                <a:ea typeface="ＭＳ Ｐゴシック" pitchFamily="1" charset="-128"/>
                <a:cs typeface="ＭＳ Ｐゴシック" pitchFamily="1" charset="-128"/>
              </a:rPr>
              <a:t>overflow problems. However, if the attacker keeps a sufficient volume of forged</a:t>
            </a:r>
          </a:p>
          <a:p>
            <a:r>
              <a:rPr lang="en-US" dirty="0">
                <a:latin typeface="Arial" pitchFamily="1" charset="0"/>
                <a:ea typeface="ＭＳ Ｐゴシック" pitchFamily="1" charset="-128"/>
                <a:cs typeface="ＭＳ Ｐゴシック" pitchFamily="1" charset="-128"/>
              </a:rPr>
              <a:t>requests flowing, this table will be constantly full and the server will be effectively</a:t>
            </a:r>
          </a:p>
          <a:p>
            <a:r>
              <a:rPr lang="en-US" dirty="0">
                <a:latin typeface="Arial" pitchFamily="1" charset="0"/>
                <a:ea typeface="ＭＳ Ｐゴシック" pitchFamily="1" charset="-128"/>
                <a:cs typeface="ＭＳ Ｐゴシック" pitchFamily="1" charset="-128"/>
              </a:rPr>
              <a:t>cut off from the Internet, unable to respond to most legitimate connection requests.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order to increase the usage of the known TCP connections table, the</a:t>
            </a:r>
          </a:p>
          <a:p>
            <a:r>
              <a:rPr lang="en-US" dirty="0">
                <a:latin typeface="Arial" pitchFamily="1" charset="0"/>
                <a:ea typeface="ＭＳ Ｐゴシック" pitchFamily="1" charset="-128"/>
                <a:cs typeface="ＭＳ Ｐゴシック" pitchFamily="1" charset="-128"/>
              </a:rPr>
              <a:t>attacker ideally wishes to use addresses that will not respond to the SYN-ACK with</a:t>
            </a:r>
          </a:p>
          <a:p>
            <a:r>
              <a:rPr lang="en-US" dirty="0">
                <a:latin typeface="Arial" pitchFamily="1" charset="0"/>
                <a:ea typeface="ＭＳ Ｐゴシック" pitchFamily="1" charset="-128"/>
                <a:cs typeface="ＭＳ Ｐゴシック" pitchFamily="1" charset="-128"/>
              </a:rPr>
              <a:t>a RST. This can be done by overloading the host that owns the chosen spoofed</a:t>
            </a:r>
          </a:p>
          <a:p>
            <a:r>
              <a:rPr lang="en-US" dirty="0">
                <a:latin typeface="Arial" pitchFamily="1" charset="0"/>
                <a:ea typeface="ＭＳ Ｐゴシック" pitchFamily="1" charset="-128"/>
                <a:cs typeface="ＭＳ Ｐゴシック" pitchFamily="1" charset="-128"/>
              </a:rPr>
              <a:t>source address, or by simply using a wide range of random addresses. In this case,</a:t>
            </a:r>
          </a:p>
          <a:p>
            <a:r>
              <a:rPr lang="en-US" dirty="0">
                <a:latin typeface="Arial" pitchFamily="1" charset="0"/>
                <a:ea typeface="ＭＳ Ｐゴシック" pitchFamily="1" charset="-128"/>
                <a:cs typeface="ＭＳ Ｐゴシック" pitchFamily="1" charset="-128"/>
              </a:rPr>
              <a:t>the attacker relies on the fact that there are many unused addresses on the Internet.</a:t>
            </a:r>
          </a:p>
          <a:p>
            <a:r>
              <a:rPr lang="en-US" dirty="0">
                <a:latin typeface="Arial" pitchFamily="1" charset="0"/>
                <a:ea typeface="ＭＳ Ｐゴシック" pitchFamily="1" charset="-128"/>
                <a:cs typeface="ＭＳ Ｐゴシック" pitchFamily="1" charset="-128"/>
              </a:rPr>
              <a:t>Consequently, a reasonable proportion of randomly generated addresses will not</a:t>
            </a:r>
          </a:p>
          <a:p>
            <a:r>
              <a:rPr lang="en-US" dirty="0">
                <a:latin typeface="Arial" pitchFamily="1" charset="0"/>
                <a:ea typeface="ＭＳ Ｐゴシック" pitchFamily="1" charset="-128"/>
                <a:cs typeface="ＭＳ Ｐゴシック" pitchFamily="1" charset="-128"/>
              </a:rPr>
              <a:t>correspond to a real host.</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There is a significant difference in the volume of network traffic between a</a:t>
            </a:r>
          </a:p>
          <a:p>
            <a:r>
              <a:rPr lang="en-US" dirty="0">
                <a:latin typeface="Arial" pitchFamily="1" charset="0"/>
                <a:ea typeface="ＭＳ Ｐゴシック" pitchFamily="1" charset="-128"/>
                <a:cs typeface="ＭＳ Ｐゴシック" pitchFamily="1" charset="-128"/>
              </a:rPr>
              <a:t>SYN spoof attack and the basic flooding attack we discussed. The actual volume of</a:t>
            </a:r>
          </a:p>
          <a:p>
            <a:r>
              <a:rPr lang="en-US" dirty="0">
                <a:latin typeface="Arial" pitchFamily="1" charset="0"/>
                <a:ea typeface="ＭＳ Ｐゴシック" pitchFamily="1" charset="-128"/>
                <a:cs typeface="ＭＳ Ｐゴシック" pitchFamily="1" charset="-128"/>
              </a:rPr>
              <a:t>SYN traffic can be comparatively low, nowhere near the maximum capacity of the</a:t>
            </a:r>
          </a:p>
          <a:p>
            <a:r>
              <a:rPr lang="en-US" dirty="0">
                <a:latin typeface="Arial" pitchFamily="1" charset="0"/>
                <a:ea typeface="ＭＳ Ｐゴシック" pitchFamily="1" charset="-128"/>
                <a:cs typeface="ＭＳ Ｐゴシック" pitchFamily="1" charset="-128"/>
              </a:rPr>
              <a:t>link to the server. It simply has to be high enough to keep the known TCP connections</a:t>
            </a:r>
          </a:p>
          <a:p>
            <a:r>
              <a:rPr lang="en-US" dirty="0">
                <a:latin typeface="Arial" pitchFamily="1" charset="0"/>
                <a:ea typeface="ＭＳ Ｐゴシック" pitchFamily="1" charset="-128"/>
                <a:cs typeface="ＭＳ Ｐゴシック" pitchFamily="1" charset="-128"/>
              </a:rPr>
              <a:t>table filled. Unlike the flooding attack, this means the attacker does not need</a:t>
            </a:r>
          </a:p>
          <a:p>
            <a:r>
              <a:rPr lang="en-US" dirty="0">
                <a:latin typeface="Arial" pitchFamily="1" charset="0"/>
                <a:ea typeface="ＭＳ Ｐゴシック" pitchFamily="1" charset="-128"/>
                <a:cs typeface="ＭＳ Ｐゴシック" pitchFamily="1" charset="-128"/>
              </a:rPr>
              <a:t>access to a high-volume network connection. In the network shown in Figure 7.1 ,</a:t>
            </a:r>
          </a:p>
          <a:p>
            <a:r>
              <a:rPr lang="en-US" dirty="0">
                <a:latin typeface="Arial" pitchFamily="1" charset="0"/>
                <a:ea typeface="ＭＳ Ｐゴシック" pitchFamily="1" charset="-128"/>
                <a:cs typeface="ＭＳ Ｐゴシック" pitchFamily="1" charset="-128"/>
              </a:rPr>
              <a:t>the medium-sized organization, or even a broadband home user, could successfully</a:t>
            </a:r>
          </a:p>
          <a:p>
            <a:r>
              <a:rPr lang="en-US" dirty="0">
                <a:latin typeface="Arial" pitchFamily="1" charset="0"/>
                <a:ea typeface="ＭＳ Ｐゴシック" pitchFamily="1" charset="-128"/>
                <a:cs typeface="ＭＳ Ｐゴシック" pitchFamily="1" charset="-128"/>
              </a:rPr>
              <a:t>attack the large company server using a SYN spoofing attack.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flood of packets from a single server or a SYN spoofing attack originating</a:t>
            </a:r>
          </a:p>
          <a:p>
            <a:r>
              <a:rPr lang="en-US" dirty="0">
                <a:latin typeface="Arial" pitchFamily="1" charset="0"/>
                <a:ea typeface="ＭＳ Ｐゴシック" pitchFamily="1" charset="-128"/>
                <a:cs typeface="ＭＳ Ｐゴシック" pitchFamily="1" charset="-128"/>
              </a:rPr>
              <a:t>on a single system were probably the two most common early forms of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a:t>
            </a:r>
          </a:p>
          <a:p>
            <a:r>
              <a:rPr lang="en-US" dirty="0">
                <a:latin typeface="Arial" pitchFamily="1" charset="0"/>
                <a:ea typeface="ＭＳ Ｐゴシック" pitchFamily="1" charset="-128"/>
                <a:cs typeface="ＭＳ Ｐゴシック" pitchFamily="1" charset="-128"/>
              </a:rPr>
              <a:t>In the case of a flooding attack this was a significant limitation, and attacks evolved</a:t>
            </a:r>
          </a:p>
          <a:p>
            <a:r>
              <a:rPr lang="en-US" dirty="0">
                <a:latin typeface="Arial" pitchFamily="1" charset="0"/>
                <a:ea typeface="ＭＳ Ｐゴシック" pitchFamily="1" charset="-128"/>
                <a:cs typeface="ＭＳ Ｐゴシック" pitchFamily="1" charset="-128"/>
              </a:rPr>
              <a:t>to use multiple systems to increase their effectiveness. We next examine in more</a:t>
            </a:r>
          </a:p>
          <a:p>
            <a:r>
              <a:rPr lang="en-US" dirty="0">
                <a:latin typeface="Arial" pitchFamily="1" charset="0"/>
                <a:ea typeface="ＭＳ Ｐゴシック" pitchFamily="1" charset="-128"/>
                <a:cs typeface="ＭＳ Ｐゴシック" pitchFamily="1" charset="-128"/>
              </a:rPr>
              <a:t>detail some of the variants of a flooding attack. These can be launched either from a</a:t>
            </a:r>
          </a:p>
          <a:p>
            <a:r>
              <a:rPr lang="en-US" dirty="0">
                <a:latin typeface="Arial" pitchFamily="1" charset="0"/>
                <a:ea typeface="ＭＳ Ｐゴシック" pitchFamily="1" charset="-128"/>
                <a:cs typeface="ＭＳ Ｐゴシック" pitchFamily="1" charset="-128"/>
              </a:rPr>
              <a:t>single or multiple systems, using a range of mechanisms, which we explore.</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61894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C37DBF67-5FC4-A744-8EB8-388534BFD42B}" type="slidenum">
              <a:rPr lang="en-AU">
                <a:latin typeface="Arial" pitchFamily="1" charset="0"/>
              </a:rPr>
              <a:pPr/>
              <a:t>24</a:t>
            </a:fld>
            <a:endParaRPr lang="en-AU">
              <a:latin typeface="Arial" pitchFamily="1"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1" dirty="0">
                <a:latin typeface="Arial" pitchFamily="1" charset="0"/>
                <a:ea typeface="ＭＳ Ｐゴシック" pitchFamily="1" charset="-128"/>
                <a:cs typeface="ＭＳ Ｐゴシック" pitchFamily="1" charset="-128"/>
              </a:rPr>
              <a:t>Flooding attacks </a:t>
            </a:r>
            <a:r>
              <a:rPr lang="en-US" dirty="0">
                <a:latin typeface="Arial" pitchFamily="1" charset="0"/>
                <a:ea typeface="ＭＳ Ｐゴシック" pitchFamily="1" charset="-128"/>
                <a:cs typeface="ＭＳ Ｐゴシック" pitchFamily="1" charset="-128"/>
              </a:rPr>
              <a:t>take a variety of forms, based on which network protocol is being</a:t>
            </a:r>
          </a:p>
          <a:p>
            <a:r>
              <a:rPr lang="en-US" dirty="0">
                <a:latin typeface="Arial" pitchFamily="1" charset="0"/>
                <a:ea typeface="ＭＳ Ｐゴシック" pitchFamily="1" charset="-128"/>
                <a:cs typeface="ＭＳ Ｐゴシック" pitchFamily="1" charset="-128"/>
              </a:rPr>
              <a:t>used to implement the attack. In all cases the intent is generally to overload the</a:t>
            </a:r>
          </a:p>
          <a:p>
            <a:r>
              <a:rPr lang="en-US" dirty="0">
                <a:latin typeface="Arial" pitchFamily="1" charset="0"/>
                <a:ea typeface="ＭＳ Ｐゴシック" pitchFamily="1" charset="-128"/>
                <a:cs typeface="ＭＳ Ｐゴシック" pitchFamily="1" charset="-128"/>
              </a:rPr>
              <a:t>network capacity on some link to a server. The attack may alternatively aim to</a:t>
            </a:r>
          </a:p>
          <a:p>
            <a:r>
              <a:rPr lang="en-US" dirty="0">
                <a:latin typeface="Arial" pitchFamily="1" charset="0"/>
                <a:ea typeface="ＭＳ Ｐゴシック" pitchFamily="1" charset="-128"/>
                <a:cs typeface="ＭＳ Ｐゴシック" pitchFamily="1" charset="-128"/>
              </a:rPr>
              <a:t>overload the server’s ability to handle and respond to this traffic. These attacks flood</a:t>
            </a:r>
          </a:p>
          <a:p>
            <a:r>
              <a:rPr lang="en-US" dirty="0">
                <a:latin typeface="Arial" pitchFamily="1" charset="0"/>
                <a:ea typeface="ＭＳ Ｐゴシック" pitchFamily="1" charset="-128"/>
                <a:cs typeface="ＭＳ Ｐゴシック" pitchFamily="1" charset="-128"/>
              </a:rPr>
              <a:t>the network link to the server with a torrent of malicious packets competing with, and</a:t>
            </a:r>
          </a:p>
          <a:p>
            <a:r>
              <a:rPr lang="en-US" dirty="0">
                <a:latin typeface="Arial" pitchFamily="1" charset="0"/>
                <a:ea typeface="ＭＳ Ｐゴシック" pitchFamily="1" charset="-128"/>
                <a:cs typeface="ＭＳ Ｐゴシック" pitchFamily="1" charset="-128"/>
              </a:rPr>
              <a:t>usually overwhelming, valid traffic flowing to the server. In response to the congestion</a:t>
            </a:r>
          </a:p>
          <a:p>
            <a:r>
              <a:rPr lang="en-US" dirty="0">
                <a:latin typeface="Arial" pitchFamily="1" charset="0"/>
                <a:ea typeface="ＭＳ Ｐゴシック" pitchFamily="1" charset="-128"/>
                <a:cs typeface="ＭＳ Ｐゴシック" pitchFamily="1" charset="-128"/>
              </a:rPr>
              <a:t>this causes in some routers on the path to the targeted server, many packets will be</a:t>
            </a:r>
          </a:p>
          <a:p>
            <a:r>
              <a:rPr lang="en-US" dirty="0">
                <a:latin typeface="Arial" pitchFamily="1" charset="0"/>
                <a:ea typeface="ＭＳ Ｐゴシック" pitchFamily="1" charset="-128"/>
                <a:cs typeface="ＭＳ Ｐゴシック" pitchFamily="1" charset="-128"/>
              </a:rPr>
              <a:t>dropped. Valid traffic has a low probability of surviving discard caused by this flood</a:t>
            </a:r>
          </a:p>
          <a:p>
            <a:r>
              <a:rPr lang="en-US" dirty="0">
                <a:latin typeface="Arial" pitchFamily="1" charset="0"/>
                <a:ea typeface="ＭＳ Ｐゴシック" pitchFamily="1" charset="-128"/>
                <a:cs typeface="ＭＳ Ｐゴシック" pitchFamily="1" charset="-128"/>
              </a:rPr>
              <a:t>and hence of accessing the server. This results in the server’s ability to respond to</a:t>
            </a:r>
          </a:p>
          <a:p>
            <a:r>
              <a:rPr lang="en-US" dirty="0">
                <a:latin typeface="Arial" pitchFamily="1" charset="0"/>
                <a:ea typeface="ＭＳ Ｐゴシック" pitchFamily="1" charset="-128"/>
                <a:cs typeface="ＭＳ Ｐゴシック" pitchFamily="1" charset="-128"/>
              </a:rPr>
              <a:t>network connection requests being either severely degraded or failing entirely.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Virtually any type of network packet can be used in a flooding attack. It simply</a:t>
            </a:r>
          </a:p>
          <a:p>
            <a:r>
              <a:rPr lang="en-US" dirty="0">
                <a:latin typeface="Arial" pitchFamily="1" charset="0"/>
                <a:ea typeface="ＭＳ Ｐゴシック" pitchFamily="1" charset="-128"/>
                <a:cs typeface="ＭＳ Ｐゴシック" pitchFamily="1" charset="-128"/>
              </a:rPr>
              <a:t>needs to be of a type that is permitted to flow over the links toward the targeted system,</a:t>
            </a:r>
          </a:p>
          <a:p>
            <a:r>
              <a:rPr lang="en-US" dirty="0">
                <a:latin typeface="Arial" pitchFamily="1" charset="0"/>
                <a:ea typeface="ＭＳ Ｐゴシック" pitchFamily="1" charset="-128"/>
                <a:cs typeface="ＭＳ Ｐゴシック" pitchFamily="1" charset="-128"/>
              </a:rPr>
              <a:t>so that it can consume all available capacity on some link to the target server. Indeed,</a:t>
            </a:r>
          </a:p>
          <a:p>
            <a:r>
              <a:rPr lang="en-US" dirty="0">
                <a:latin typeface="Arial" pitchFamily="1" charset="0"/>
                <a:ea typeface="ＭＳ Ｐゴシック" pitchFamily="1" charset="-128"/>
                <a:cs typeface="ＭＳ Ｐゴシック" pitchFamily="1" charset="-128"/>
              </a:rPr>
              <a:t>the larger the packet, the more effective is the attack. Common flooding attacks use</a:t>
            </a:r>
          </a:p>
          <a:p>
            <a:r>
              <a:rPr lang="en-US" dirty="0">
                <a:latin typeface="Arial" pitchFamily="1" charset="0"/>
                <a:ea typeface="ＭＳ Ｐゴシック" pitchFamily="1" charset="-128"/>
                <a:cs typeface="ＭＳ Ｐゴシック" pitchFamily="1" charset="-128"/>
              </a:rPr>
              <a:t>any of the ICMP, UDP, or TCP SYN packet types. It is even possible to flood with</a:t>
            </a:r>
          </a:p>
          <a:p>
            <a:r>
              <a:rPr lang="en-US" dirty="0">
                <a:latin typeface="Arial" pitchFamily="1" charset="0"/>
                <a:ea typeface="ＭＳ Ｐゴシック" pitchFamily="1" charset="-128"/>
                <a:cs typeface="ＭＳ Ｐゴシック" pitchFamily="1" charset="-128"/>
              </a:rPr>
              <a:t>some other IP packet type. However, as these are less common and their usage more</a:t>
            </a:r>
          </a:p>
          <a:p>
            <a:r>
              <a:rPr lang="en-US" dirty="0">
                <a:latin typeface="Arial" pitchFamily="1" charset="0"/>
                <a:ea typeface="ＭＳ Ｐゴシック" pitchFamily="1" charset="-128"/>
                <a:cs typeface="ＭＳ Ｐゴシック" pitchFamily="1" charset="-128"/>
              </a:rPr>
              <a:t>targeted, it is easier to filter for them and hence hinder or block such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ping flood using ICMP echo request packets we discuss in Section 7.1 is a classic</a:t>
            </a:r>
          </a:p>
          <a:p>
            <a:r>
              <a:rPr lang="en-US" dirty="0">
                <a:latin typeface="Arial" pitchFamily="1" charset="0"/>
                <a:ea typeface="ＭＳ Ｐゴシック" pitchFamily="1" charset="-128"/>
                <a:cs typeface="ＭＳ Ｐゴシック" pitchFamily="1" charset="-128"/>
              </a:rPr>
              <a:t>example of an </a:t>
            </a:r>
            <a:r>
              <a:rPr lang="en-US" b="1" dirty="0">
                <a:latin typeface="Arial" pitchFamily="1" charset="0"/>
                <a:ea typeface="ＭＳ Ｐゴシック" pitchFamily="1" charset="-128"/>
                <a:cs typeface="ＭＳ Ｐゴシック" pitchFamily="1" charset="-128"/>
              </a:rPr>
              <a:t>ICMP flooding attack</a:t>
            </a:r>
            <a:r>
              <a:rPr lang="en-US" dirty="0">
                <a:latin typeface="Arial" pitchFamily="1" charset="0"/>
                <a:ea typeface="ＭＳ Ｐゴシック" pitchFamily="1" charset="-128"/>
                <a:cs typeface="ＭＳ Ｐゴシック" pitchFamily="1" charset="-128"/>
              </a:rPr>
              <a:t>. This type of ICMP packet was chosen since</a:t>
            </a:r>
          </a:p>
          <a:p>
            <a:r>
              <a:rPr lang="en-US" dirty="0">
                <a:latin typeface="Arial" pitchFamily="1" charset="0"/>
                <a:ea typeface="ＭＳ Ｐゴシック" pitchFamily="1" charset="-128"/>
                <a:cs typeface="ＭＳ Ｐゴシック" pitchFamily="1" charset="-128"/>
              </a:rPr>
              <a:t>traditionally network administrators allowed such packets into their networks, as</a:t>
            </a:r>
          </a:p>
          <a:p>
            <a:r>
              <a:rPr lang="en-US" dirty="0">
                <a:latin typeface="Arial" pitchFamily="1" charset="0"/>
                <a:ea typeface="ＭＳ Ｐゴシック" pitchFamily="1" charset="-128"/>
                <a:cs typeface="ＭＳ Ｐゴシック" pitchFamily="1" charset="-128"/>
              </a:rPr>
              <a:t>ping is a useful network diagnostic tool. More recently, many organizations have</a:t>
            </a:r>
          </a:p>
          <a:p>
            <a:r>
              <a:rPr lang="en-US" dirty="0">
                <a:latin typeface="Arial" pitchFamily="1" charset="0"/>
                <a:ea typeface="ＭＳ Ｐゴシック" pitchFamily="1" charset="-128"/>
                <a:cs typeface="ＭＳ Ｐゴシック" pitchFamily="1" charset="-128"/>
              </a:rPr>
              <a:t>restricted the ability of these packets to pass through their firewalls. In response,</a:t>
            </a:r>
          </a:p>
          <a:p>
            <a:r>
              <a:rPr lang="en-US" dirty="0">
                <a:latin typeface="Arial" pitchFamily="1" charset="0"/>
                <a:ea typeface="ＭＳ Ｐゴシック" pitchFamily="1" charset="-128"/>
                <a:cs typeface="ＭＳ Ｐゴシック" pitchFamily="1" charset="-128"/>
              </a:rPr>
              <a:t>attackers have started using other ICMP packet types. Since some of these should</a:t>
            </a:r>
          </a:p>
          <a:p>
            <a:r>
              <a:rPr lang="en-US" dirty="0">
                <a:latin typeface="Arial" pitchFamily="1" charset="0"/>
                <a:ea typeface="ＭＳ Ｐゴシック" pitchFamily="1" charset="-128"/>
                <a:cs typeface="ＭＳ Ｐゴシック" pitchFamily="1" charset="-128"/>
              </a:rPr>
              <a:t>be handled to allow the correct operation of TCP/IP, they are much more likely to</a:t>
            </a:r>
          </a:p>
          <a:p>
            <a:r>
              <a:rPr lang="en-US" dirty="0">
                <a:latin typeface="Arial" pitchFamily="1" charset="0"/>
                <a:ea typeface="ＭＳ Ｐゴシック" pitchFamily="1" charset="-128"/>
                <a:cs typeface="ＭＳ Ｐゴシック" pitchFamily="1" charset="-128"/>
              </a:rPr>
              <a:t>be allowed through an organization’s firewall. Filtering some of these critical </a:t>
            </a:r>
            <a:r>
              <a:rPr lang="en-US" b="1" dirty="0">
                <a:latin typeface="Arial" pitchFamily="1" charset="0"/>
                <a:ea typeface="ＭＳ Ｐゴシック" pitchFamily="1" charset="-128"/>
                <a:cs typeface="ＭＳ Ｐゴシック" pitchFamily="1" charset="-128"/>
              </a:rPr>
              <a:t>ICMP</a:t>
            </a:r>
          </a:p>
          <a:p>
            <a:r>
              <a:rPr lang="en-US" dirty="0">
                <a:latin typeface="Arial" pitchFamily="1" charset="0"/>
                <a:ea typeface="ＭＳ Ｐゴシック" pitchFamily="1" charset="-128"/>
                <a:cs typeface="ＭＳ Ｐゴシック" pitchFamily="1" charset="-128"/>
              </a:rPr>
              <a:t>packet types would degrade or break normal TCP/IP network behavior. ICMP</a:t>
            </a:r>
          </a:p>
          <a:p>
            <a:r>
              <a:rPr lang="en-US" dirty="0">
                <a:latin typeface="Arial" pitchFamily="1" charset="0"/>
                <a:ea typeface="ＭＳ Ｐゴシック" pitchFamily="1" charset="-128"/>
                <a:cs typeface="ＭＳ Ｐゴシック" pitchFamily="1" charset="-128"/>
              </a:rPr>
              <a:t>destination unreachable and time exceeded packets are examples of such critical</a:t>
            </a:r>
          </a:p>
          <a:p>
            <a:r>
              <a:rPr lang="en-US" dirty="0">
                <a:latin typeface="Arial" pitchFamily="1" charset="0"/>
                <a:ea typeface="ＭＳ Ｐゴシック" pitchFamily="1" charset="-128"/>
                <a:cs typeface="ＭＳ Ｐゴシック" pitchFamily="1" charset="-128"/>
              </a:rPr>
              <a:t>packet types.</a:t>
            </a:r>
          </a:p>
          <a:p>
            <a:endParaRPr lang="en-US" dirty="0">
              <a:latin typeface="Arial" pitchFamily="1" charset="0"/>
              <a:ea typeface="ＭＳ Ｐゴシック" pitchFamily="1" charset="-128"/>
              <a:cs typeface="ＭＳ Ｐゴシック" pitchFamily="1"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An attacker can generate large volumes of one of these packet types. Because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these packets include part of some notional erroneous packet that supposedly caused</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error being reported, they can be made comparatively large, increasing their effectiveness</a:t>
            </a:r>
          </a:p>
          <a:p>
            <a:r>
              <a:rPr lang="en-US" sz="1200" kern="1200" dirty="0">
                <a:solidFill>
                  <a:schemeClr val="tx1"/>
                </a:solidFill>
                <a:effectLst/>
                <a:latin typeface="Arial" pitchFamily="-110" charset="0"/>
                <a:ea typeface="ＭＳ Ｐゴシック" pitchFamily="-110" charset="-128"/>
                <a:cs typeface="ＭＳ Ｐゴシック" pitchFamily="-110" charset="-128"/>
              </a:rPr>
              <a:t>in flooding the link. ICMP flood attacks remain one of the most common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types of DDoS attacks [SYMA16].</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 alternative to using ICMP packets is to use UDP packets directed to some port</a:t>
            </a:r>
          </a:p>
          <a:p>
            <a:r>
              <a:rPr lang="en-US" dirty="0">
                <a:latin typeface="Arial" pitchFamily="1" charset="0"/>
                <a:ea typeface="ＭＳ Ｐゴシック" pitchFamily="1" charset="-128"/>
                <a:cs typeface="ＭＳ Ｐゴシック" pitchFamily="1" charset="-128"/>
              </a:rPr>
              <a:t>number, and hence potential service, on the target system. A common choice was a</a:t>
            </a:r>
          </a:p>
          <a:p>
            <a:r>
              <a:rPr lang="en-US" dirty="0">
                <a:latin typeface="Arial" pitchFamily="1" charset="0"/>
                <a:ea typeface="ＭＳ Ｐゴシック" pitchFamily="1" charset="-128"/>
                <a:cs typeface="ＭＳ Ｐゴシック" pitchFamily="1" charset="-128"/>
              </a:rPr>
              <a:t>packet directed at the diagnostic echo service, commonly enabled on many server</a:t>
            </a:r>
          </a:p>
          <a:p>
            <a:r>
              <a:rPr lang="en-US" dirty="0">
                <a:latin typeface="Arial" pitchFamily="1" charset="0"/>
                <a:ea typeface="ＭＳ Ｐゴシック" pitchFamily="1" charset="-128"/>
                <a:cs typeface="ＭＳ Ｐゴシック" pitchFamily="1" charset="-128"/>
              </a:rPr>
              <a:t>systems by default. If the server had this service running, it would respond with a</a:t>
            </a:r>
          </a:p>
          <a:p>
            <a:r>
              <a:rPr lang="en-US" dirty="0">
                <a:latin typeface="Arial" pitchFamily="1" charset="0"/>
                <a:ea typeface="ＭＳ Ｐゴシック" pitchFamily="1" charset="-128"/>
                <a:cs typeface="ＭＳ Ｐゴシック" pitchFamily="1" charset="-128"/>
              </a:rPr>
              <a:t>UDP packet back to the claimed source containing the original packet data contents.</a:t>
            </a:r>
          </a:p>
          <a:p>
            <a:r>
              <a:rPr lang="en-US" dirty="0">
                <a:latin typeface="Arial" pitchFamily="1" charset="0"/>
                <a:ea typeface="ＭＳ Ｐゴシック" pitchFamily="1" charset="-128"/>
                <a:cs typeface="ＭＳ Ｐゴシック" pitchFamily="1" charset="-128"/>
              </a:rPr>
              <a:t>If the service is not running, then the packet is discarded, and possibly an</a:t>
            </a:r>
          </a:p>
          <a:p>
            <a:r>
              <a:rPr lang="en-US" dirty="0">
                <a:latin typeface="Arial" pitchFamily="1" charset="0"/>
                <a:ea typeface="ＭＳ Ｐゴシック" pitchFamily="1" charset="-128"/>
                <a:cs typeface="ＭＳ Ｐゴシック" pitchFamily="1" charset="-128"/>
              </a:rPr>
              <a:t>ICMP destination unreachable packet is returned to the sender. By then the attack</a:t>
            </a:r>
          </a:p>
          <a:p>
            <a:r>
              <a:rPr lang="en-US" dirty="0">
                <a:latin typeface="Arial" pitchFamily="1" charset="0"/>
                <a:ea typeface="ＭＳ Ｐゴシック" pitchFamily="1" charset="-128"/>
                <a:cs typeface="ＭＳ Ｐゴシック" pitchFamily="1" charset="-128"/>
              </a:rPr>
              <a:t>has already achieved its goal of occupying capacity on the link to the server. Just</a:t>
            </a:r>
          </a:p>
          <a:p>
            <a:r>
              <a:rPr lang="en-US" dirty="0">
                <a:latin typeface="Arial" pitchFamily="1" charset="0"/>
                <a:ea typeface="ＭＳ Ｐゴシック" pitchFamily="1" charset="-128"/>
                <a:cs typeface="ＭＳ Ｐゴシック" pitchFamily="1" charset="-128"/>
              </a:rPr>
              <a:t>about any UDP port number can be used for this end. Any packets generated in</a:t>
            </a:r>
          </a:p>
          <a:p>
            <a:r>
              <a:rPr lang="en-US" dirty="0">
                <a:latin typeface="Arial" pitchFamily="1" charset="0"/>
                <a:ea typeface="ＭＳ Ｐゴシック" pitchFamily="1" charset="-128"/>
                <a:cs typeface="ＭＳ Ｐゴシック" pitchFamily="1" charset="-128"/>
              </a:rPr>
              <a:t>response only serve to increase the load on the server and its network links.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Spoofed source addresses are normally used if the attack is generated using</a:t>
            </a:r>
          </a:p>
          <a:p>
            <a:r>
              <a:rPr lang="en-US" dirty="0">
                <a:latin typeface="Arial" pitchFamily="1" charset="0"/>
                <a:ea typeface="ＭＳ Ｐゴシック" pitchFamily="1" charset="-128"/>
                <a:cs typeface="ＭＳ Ｐゴシック" pitchFamily="1" charset="-128"/>
              </a:rPr>
              <a:t>a single source system, for the same reasons as with ICMP attacks. If multiple systems</a:t>
            </a:r>
          </a:p>
          <a:p>
            <a:r>
              <a:rPr lang="en-US" dirty="0">
                <a:latin typeface="Arial" pitchFamily="1" charset="0"/>
                <a:ea typeface="ＭＳ Ｐゴシック" pitchFamily="1" charset="-128"/>
                <a:cs typeface="ＭＳ Ｐゴシック" pitchFamily="1" charset="-128"/>
              </a:rPr>
              <a:t>are used for the attack, often the real addresses of the compromised, zombie,</a:t>
            </a:r>
          </a:p>
          <a:p>
            <a:r>
              <a:rPr lang="en-US" dirty="0">
                <a:latin typeface="Arial" pitchFamily="1" charset="0"/>
                <a:ea typeface="ＭＳ Ｐゴシック" pitchFamily="1" charset="-128"/>
                <a:cs typeface="ＭＳ Ｐゴシック" pitchFamily="1" charset="-128"/>
              </a:rPr>
              <a:t>systems are used. When multiple systems are used, the consequences of both the</a:t>
            </a:r>
          </a:p>
          <a:p>
            <a:r>
              <a:rPr lang="en-US" dirty="0">
                <a:latin typeface="Arial" pitchFamily="1" charset="0"/>
                <a:ea typeface="ＭＳ Ｐゴシック" pitchFamily="1" charset="-128"/>
                <a:cs typeface="ＭＳ Ｐゴシック" pitchFamily="1" charset="-128"/>
              </a:rPr>
              <a:t>reflected flow of packets and the ability to identify the attacker are reduced.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alternative is to send TCP packets to the target system. Most likely these</a:t>
            </a:r>
          </a:p>
          <a:p>
            <a:r>
              <a:rPr lang="en-US" dirty="0">
                <a:latin typeface="Arial" pitchFamily="1" charset="0"/>
                <a:ea typeface="ＭＳ Ｐゴシック" pitchFamily="1" charset="-128"/>
                <a:cs typeface="ＭＳ Ｐゴシック" pitchFamily="1" charset="-128"/>
              </a:rPr>
              <a:t>would be normal TCP connection requests, with either real or spoofed source</a:t>
            </a:r>
          </a:p>
          <a:p>
            <a:r>
              <a:rPr lang="en-US" dirty="0">
                <a:latin typeface="Arial" pitchFamily="1" charset="0"/>
                <a:ea typeface="ＭＳ Ｐゴシック" pitchFamily="1" charset="-128"/>
                <a:cs typeface="ＭＳ Ｐゴシック" pitchFamily="1" charset="-128"/>
              </a:rPr>
              <a:t>addresses. They would have an effect similar to the SYN spoofing attack we’ve</a:t>
            </a:r>
          </a:p>
          <a:p>
            <a:r>
              <a:rPr lang="en-US" dirty="0">
                <a:latin typeface="Arial" pitchFamily="1" charset="0"/>
                <a:ea typeface="ＭＳ Ｐゴシック" pitchFamily="1" charset="-128"/>
                <a:cs typeface="ＭＳ Ｐゴシック" pitchFamily="1" charset="-128"/>
              </a:rPr>
              <a:t>described. In this case, though, it is the total volume of packets that is the aim of the</a:t>
            </a:r>
          </a:p>
          <a:p>
            <a:r>
              <a:rPr lang="en-US" dirty="0">
                <a:latin typeface="Arial" pitchFamily="1" charset="0"/>
                <a:ea typeface="ＭＳ Ｐゴシック" pitchFamily="1" charset="-128"/>
                <a:cs typeface="ＭＳ Ｐゴシック" pitchFamily="1" charset="-128"/>
              </a:rPr>
              <a:t>attack rather than the system code. This is the difference between a SYN spoofing</a:t>
            </a:r>
          </a:p>
          <a:p>
            <a:r>
              <a:rPr lang="en-US" dirty="0">
                <a:latin typeface="Arial" pitchFamily="1" charset="0"/>
                <a:ea typeface="ＭＳ Ｐゴシック" pitchFamily="1" charset="-128"/>
                <a:cs typeface="ＭＳ Ｐゴシック" pitchFamily="1" charset="-128"/>
              </a:rPr>
              <a:t>attack and a </a:t>
            </a:r>
            <a:r>
              <a:rPr lang="en-US" b="1" dirty="0">
                <a:latin typeface="Arial" pitchFamily="1" charset="0"/>
                <a:ea typeface="ＭＳ Ｐゴシック" pitchFamily="1" charset="-128"/>
                <a:cs typeface="ＭＳ Ｐゴシック" pitchFamily="1" charset="-128"/>
              </a:rPr>
              <a:t>SYN flooding</a:t>
            </a:r>
            <a:r>
              <a:rPr lang="en-US" dirty="0">
                <a:latin typeface="Arial" pitchFamily="1" charset="0"/>
                <a:ea typeface="ＭＳ Ｐゴシック" pitchFamily="1" charset="-128"/>
                <a:cs typeface="ＭＳ Ｐゴシック" pitchFamily="1" charset="-128"/>
              </a:rPr>
              <a:t> attack.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This attack could also use TCP data packets, which would be rejected by the</a:t>
            </a:r>
          </a:p>
          <a:p>
            <a:r>
              <a:rPr lang="en-US" dirty="0">
                <a:latin typeface="Arial" pitchFamily="1" charset="0"/>
                <a:ea typeface="ＭＳ Ｐゴシック" pitchFamily="1" charset="-128"/>
                <a:cs typeface="ＭＳ Ｐゴシック" pitchFamily="1" charset="-128"/>
              </a:rPr>
              <a:t>server as not belonging to any known connection. But again, by this time the attack</a:t>
            </a:r>
          </a:p>
          <a:p>
            <a:r>
              <a:rPr lang="en-US" dirty="0">
                <a:latin typeface="Arial" pitchFamily="1" charset="0"/>
                <a:ea typeface="ＭＳ Ｐゴシック" pitchFamily="1" charset="-128"/>
                <a:cs typeface="ＭＳ Ｐゴシック" pitchFamily="1" charset="-128"/>
              </a:rPr>
              <a:t>has already succeeded in flooding the links to the server.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All of these flooding attack variants are limited in the total volume of traffic</a:t>
            </a:r>
          </a:p>
          <a:p>
            <a:r>
              <a:rPr lang="en-US" dirty="0">
                <a:latin typeface="Arial" pitchFamily="1" charset="0"/>
                <a:ea typeface="ＭＳ Ｐゴシック" pitchFamily="1" charset="-128"/>
                <a:cs typeface="ＭＳ Ｐゴシック" pitchFamily="1" charset="-128"/>
              </a:rPr>
              <a:t>that can be generated if just a single system is used to launch the attack. The use</a:t>
            </a:r>
          </a:p>
          <a:p>
            <a:r>
              <a:rPr lang="en-US" dirty="0">
                <a:latin typeface="Arial" pitchFamily="1" charset="0"/>
                <a:ea typeface="ＭＳ Ｐゴシック" pitchFamily="1" charset="-128"/>
                <a:cs typeface="ＭＳ Ｐゴシック" pitchFamily="1" charset="-128"/>
              </a:rPr>
              <a:t>of a single system also means the attacker is easier to trace. For these reasons, a</a:t>
            </a:r>
          </a:p>
          <a:p>
            <a:r>
              <a:rPr lang="en-US" dirty="0">
                <a:latin typeface="Arial" pitchFamily="1" charset="0"/>
                <a:ea typeface="ＭＳ Ｐゴシック" pitchFamily="1" charset="-128"/>
                <a:cs typeface="ＭＳ Ｐゴシック" pitchFamily="1" charset="-128"/>
              </a:rPr>
              <a:t>variety of more sophisticated attacks, involving multiple attacking systems, have</a:t>
            </a:r>
          </a:p>
          <a:p>
            <a:r>
              <a:rPr lang="en-US" dirty="0">
                <a:latin typeface="Arial" pitchFamily="1" charset="0"/>
                <a:ea typeface="ＭＳ Ｐゴシック" pitchFamily="1" charset="-128"/>
                <a:cs typeface="ＭＳ Ｐゴシック" pitchFamily="1" charset="-128"/>
              </a:rPr>
              <a:t>been developed. By using multiple systems, the attacker can significantly scale up</a:t>
            </a:r>
          </a:p>
          <a:p>
            <a:r>
              <a:rPr lang="en-US" dirty="0">
                <a:latin typeface="Arial" pitchFamily="1" charset="0"/>
                <a:ea typeface="ＭＳ Ｐゴシック" pitchFamily="1" charset="-128"/>
                <a:cs typeface="ＭＳ Ｐゴシック" pitchFamily="1" charset="-128"/>
              </a:rPr>
              <a:t>the volume of traffic that can be generated. Each of these systems need not be particularly</a:t>
            </a:r>
          </a:p>
          <a:p>
            <a:r>
              <a:rPr lang="en-US" dirty="0">
                <a:latin typeface="Arial" pitchFamily="1" charset="0"/>
                <a:ea typeface="ＭＳ Ｐゴシック" pitchFamily="1" charset="-128"/>
                <a:cs typeface="ＭＳ Ｐゴシック" pitchFamily="1" charset="-128"/>
              </a:rPr>
              <a:t>powerful or on a high-capacity link. But what they don’t have individually,</a:t>
            </a:r>
          </a:p>
          <a:p>
            <a:r>
              <a:rPr lang="en-US" dirty="0">
                <a:latin typeface="Arial" pitchFamily="1" charset="0"/>
                <a:ea typeface="ＭＳ Ｐゴシック" pitchFamily="1" charset="-128"/>
                <a:cs typeface="ＭＳ Ｐゴシック" pitchFamily="1" charset="-128"/>
              </a:rPr>
              <a:t>they more than compensate for in large numbers. Also, by directing the attack</a:t>
            </a:r>
          </a:p>
          <a:p>
            <a:r>
              <a:rPr lang="en-US" dirty="0">
                <a:latin typeface="Arial" pitchFamily="1" charset="0"/>
                <a:ea typeface="ＭＳ Ｐゴシック" pitchFamily="1" charset="-128"/>
                <a:cs typeface="ＭＳ Ｐゴシック" pitchFamily="1" charset="-128"/>
              </a:rPr>
              <a:t>through intermediaries, the attacker is further distanced from the target and significantly</a:t>
            </a:r>
          </a:p>
          <a:p>
            <a:r>
              <a:rPr lang="en-US" dirty="0">
                <a:latin typeface="Arial" pitchFamily="1" charset="0"/>
                <a:ea typeface="ＭＳ Ｐゴシック" pitchFamily="1" charset="-128"/>
                <a:cs typeface="ＭＳ Ｐゴシック" pitchFamily="1" charset="-128"/>
              </a:rPr>
              <a:t>harder to locate and identify. Indirect attack types that utilize multiple</a:t>
            </a:r>
          </a:p>
          <a:p>
            <a:r>
              <a:rPr lang="en-US" dirty="0">
                <a:latin typeface="Arial" pitchFamily="1" charset="0"/>
                <a:ea typeface="ＭＳ Ｐゴシック" pitchFamily="1" charset="-128"/>
                <a:cs typeface="ＭＳ Ｐゴシック" pitchFamily="1" charset="-128"/>
              </a:rPr>
              <a:t>systems include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Distributed denial-of-service attacks</a:t>
            </a:r>
          </a:p>
          <a:p>
            <a:r>
              <a:rPr lang="en-US" dirty="0">
                <a:latin typeface="Arial" pitchFamily="1" charset="0"/>
                <a:ea typeface="ＭＳ Ｐゴシック" pitchFamily="1" charset="-128"/>
                <a:cs typeface="ＭＳ Ｐゴシック" pitchFamily="1" charset="-128"/>
              </a:rPr>
              <a:t>• Reflector attacks</a:t>
            </a:r>
          </a:p>
          <a:p>
            <a:r>
              <a:rPr lang="en-US" dirty="0">
                <a:latin typeface="Arial" pitchFamily="1" charset="0"/>
                <a:ea typeface="ＭＳ Ｐゴシック" pitchFamily="1" charset="-128"/>
                <a:cs typeface="ＭＳ Ｐゴシック" pitchFamily="1" charset="-128"/>
              </a:rPr>
              <a:t>• Amplifier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We consider each of these in turn.</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788104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9B586F4-CE90-3A4B-B346-C642CB3D0FE5}" type="slidenum">
              <a:rPr lang="en-AU">
                <a:latin typeface="Arial" pitchFamily="1" charset="0"/>
              </a:rPr>
              <a:pPr/>
              <a:t>25</a:t>
            </a:fld>
            <a:endParaRPr lang="en-AU">
              <a:latin typeface="Arial" pitchFamily="1"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Recognizing the limitations of flooding attacks generated by a single system, one</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the earlier significant developments in </a:t>
            </a:r>
            <a:r>
              <a:rPr lang="en-US" sz="1200" kern="1200" dirty="0" err="1">
                <a:solidFill>
                  <a:schemeClr val="tx1"/>
                </a:solidFill>
                <a:effectLst/>
                <a:latin typeface="Arial" pitchFamily="-110" charset="0"/>
                <a:ea typeface="ＭＳ Ｐゴシック" pitchFamily="-110" charset="-128"/>
                <a:cs typeface="ＭＳ Ｐゴシック" pitchFamily="-110" charset="-128"/>
              </a:rPr>
              <a:t>DoS</a:t>
            </a:r>
            <a:r>
              <a:rPr lang="en-US" sz="1200" kern="1200" dirty="0">
                <a:solidFill>
                  <a:schemeClr val="tx1"/>
                </a:solidFill>
                <a:effectLst/>
                <a:latin typeface="Arial" pitchFamily="-110" charset="0"/>
                <a:ea typeface="ＭＳ Ｐゴシック" pitchFamily="-110" charset="-128"/>
                <a:cs typeface="ＭＳ Ｐゴシック" pitchFamily="-110" charset="-128"/>
              </a:rPr>
              <a:t> attack tools was the use of multiple</a:t>
            </a:r>
          </a:p>
          <a:p>
            <a:r>
              <a:rPr lang="en-US" sz="1200" kern="1200" dirty="0">
                <a:solidFill>
                  <a:schemeClr val="tx1"/>
                </a:solidFill>
                <a:effectLst/>
                <a:latin typeface="Arial" pitchFamily="-110" charset="0"/>
                <a:ea typeface="ＭＳ Ｐゴシック" pitchFamily="-110" charset="-128"/>
                <a:cs typeface="ＭＳ Ｐゴシック" pitchFamily="-110" charset="-128"/>
              </a:rPr>
              <a:t>systems to generate attacks. These systems were typically compromised user workstations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or PCs. The attacker uses malware to subvert the system and to install an attack</a:t>
            </a:r>
          </a:p>
          <a:p>
            <a:r>
              <a:rPr lang="en-US" sz="1200" kern="1200" dirty="0">
                <a:solidFill>
                  <a:schemeClr val="tx1"/>
                </a:solidFill>
                <a:effectLst/>
                <a:latin typeface="Arial" pitchFamily="-110" charset="0"/>
                <a:ea typeface="ＭＳ Ｐゴシック" pitchFamily="-110" charset="-128"/>
                <a:cs typeface="ＭＳ Ｐゴシック" pitchFamily="-110" charset="-128"/>
              </a:rPr>
              <a:t> agent, which they can control. Such systems are known as </a:t>
            </a:r>
            <a:r>
              <a:rPr lang="en-US" sz="1200" b="1" kern="1200" dirty="0">
                <a:solidFill>
                  <a:schemeClr val="tx1"/>
                </a:solidFill>
                <a:effectLst/>
                <a:latin typeface="Arial" pitchFamily="-110" charset="0"/>
                <a:ea typeface="ＭＳ Ｐゴシック" pitchFamily="-110" charset="-128"/>
                <a:cs typeface="ＭＳ Ｐゴシック" pitchFamily="-110" charset="-128"/>
              </a:rPr>
              <a:t>zombies</a:t>
            </a:r>
            <a:r>
              <a:rPr lang="en-US" sz="1200" kern="1200" dirty="0">
                <a:solidFill>
                  <a:schemeClr val="tx1"/>
                </a:solidFill>
                <a:effectLst/>
                <a:latin typeface="Arial" pitchFamily="-110" charset="0"/>
                <a:ea typeface="ＭＳ Ｐゴシック" pitchFamily="-110" charset="-128"/>
                <a:cs typeface="ＭＳ Ｐゴシック" pitchFamily="-110" charset="-128"/>
              </a:rPr>
              <a:t>. Large collections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such systems under the control of one attacker can be created, collectively forming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a botnet , as we discussed in Chapter 6. Such networks of compromised systems</a:t>
            </a:r>
          </a:p>
          <a:p>
            <a:r>
              <a:rPr lang="en-US" sz="1200" kern="1200" dirty="0">
                <a:solidFill>
                  <a:schemeClr val="tx1"/>
                </a:solidFill>
                <a:effectLst/>
                <a:latin typeface="Arial" pitchFamily="-110" charset="0"/>
                <a:ea typeface="ＭＳ Ｐゴシック" pitchFamily="-110" charset="-128"/>
                <a:cs typeface="ＭＳ Ｐゴシック" pitchFamily="-110" charset="-128"/>
              </a:rPr>
              <a:t>are a favorite tool of attackers, and can be used for a variety of purposes, including</a:t>
            </a:r>
          </a:p>
          <a:p>
            <a:r>
              <a:rPr lang="en-US" sz="1200" b="1" kern="1200" dirty="0">
                <a:solidFill>
                  <a:schemeClr val="tx1"/>
                </a:solidFill>
                <a:effectLst/>
                <a:latin typeface="Arial" pitchFamily="-110" charset="0"/>
                <a:ea typeface="ＭＳ Ｐゴシック" pitchFamily="-110" charset="-128"/>
                <a:cs typeface="ＭＳ Ｐゴシック" pitchFamily="-110" charset="-128"/>
              </a:rPr>
              <a:t>distributed denial-of-service </a:t>
            </a:r>
            <a:r>
              <a:rPr lang="en-US" sz="1200" kern="1200" dirty="0">
                <a:solidFill>
                  <a:schemeClr val="tx1"/>
                </a:solidFill>
                <a:effectLst/>
                <a:latin typeface="Arial" pitchFamily="-110" charset="0"/>
                <a:ea typeface="ＭＳ Ｐゴシック" pitchFamily="-110" charset="-128"/>
                <a:cs typeface="ＭＳ Ｐゴシック" pitchFamily="-110" charset="-128"/>
              </a:rPr>
              <a:t>(DDoS)  attacks. Indeed, there is an underground</a:t>
            </a:r>
          </a:p>
          <a:p>
            <a:r>
              <a:rPr lang="en-US" sz="1200" kern="1200" dirty="0">
                <a:solidFill>
                  <a:schemeClr val="tx1"/>
                </a:solidFill>
                <a:effectLst/>
                <a:latin typeface="Arial" pitchFamily="-110" charset="0"/>
                <a:ea typeface="ＭＳ Ｐゴシック" pitchFamily="-110" charset="-128"/>
                <a:cs typeface="ＭＳ Ｐゴシック" pitchFamily="-110" charset="-128"/>
              </a:rPr>
              <a:t>economy that creates and hires out botnets for use in such attacks. [SYMA16] report</a:t>
            </a:r>
          </a:p>
          <a:p>
            <a:r>
              <a:rPr lang="en-US" sz="1200" kern="1200" dirty="0">
                <a:solidFill>
                  <a:schemeClr val="tx1"/>
                </a:solidFill>
                <a:effectLst/>
                <a:latin typeface="Arial" pitchFamily="-110" charset="0"/>
                <a:ea typeface="ＭＳ Ｐゴシック" pitchFamily="-110" charset="-128"/>
                <a:cs typeface="ＭＳ Ｐゴシック" pitchFamily="-110" charset="-128"/>
              </a:rPr>
              <a:t>evidence that 40% of DDoS attacks in 2015 were from such botnets for hire. In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example network shown in Figure 7.1, some of the broadband user systems may be</a:t>
            </a:r>
          </a:p>
          <a:p>
            <a:r>
              <a:rPr lang="en-US" sz="1200" kern="1200" dirty="0">
                <a:solidFill>
                  <a:schemeClr val="tx1"/>
                </a:solidFill>
                <a:effectLst/>
                <a:latin typeface="Arial" pitchFamily="-110" charset="0"/>
                <a:ea typeface="ＭＳ Ｐゴシック" pitchFamily="-110" charset="-128"/>
                <a:cs typeface="ＭＳ Ｐゴシック" pitchFamily="-110" charset="-128"/>
              </a:rPr>
              <a:t>compromised and used as zombies to attack any of the company or other links shown.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Many other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tools have been developed since. Instead of using dedicated</a:t>
            </a:r>
          </a:p>
          <a:p>
            <a:r>
              <a:rPr lang="en-US" dirty="0">
                <a:latin typeface="Arial" pitchFamily="1" charset="0"/>
                <a:ea typeface="ＭＳ Ｐゴシック" pitchFamily="1" charset="-128"/>
                <a:cs typeface="ＭＳ Ｐゴシック" pitchFamily="1" charset="-128"/>
              </a:rPr>
              <a:t>handler programs, many now use an IRC</a:t>
            </a:r>
            <a:r>
              <a:rPr lang="en-US" baseline="0" dirty="0">
                <a:latin typeface="Arial" pitchFamily="1" charset="0"/>
                <a:ea typeface="ＭＳ Ｐゴシック" pitchFamily="1" charset="-128"/>
                <a:cs typeface="ＭＳ Ｐゴシック" pitchFamily="1" charset="-128"/>
              </a:rPr>
              <a:t> </a:t>
            </a:r>
            <a:r>
              <a:rPr lang="en-US" dirty="0">
                <a:latin typeface="Arial" pitchFamily="1" charset="0"/>
                <a:ea typeface="ＭＳ Ｐゴシック" pitchFamily="1" charset="-128"/>
                <a:cs typeface="ＭＳ Ｐゴシック" pitchFamily="1" charset="-128"/>
              </a:rPr>
              <a:t>or similar instant messaging server</a:t>
            </a:r>
          </a:p>
          <a:p>
            <a:r>
              <a:rPr lang="en-US" dirty="0">
                <a:latin typeface="Arial" pitchFamily="1" charset="0"/>
                <a:ea typeface="ＭＳ Ｐゴシック" pitchFamily="1" charset="-128"/>
                <a:cs typeface="ＭＳ Ｐゴシック" pitchFamily="1" charset="-128"/>
              </a:rPr>
              <a:t>program to manage communications with the agents. Many of these more recent</a:t>
            </a:r>
          </a:p>
          <a:p>
            <a:r>
              <a:rPr lang="en-US" dirty="0">
                <a:latin typeface="Arial" pitchFamily="1" charset="0"/>
                <a:ea typeface="ＭＳ Ｐゴシック" pitchFamily="1" charset="-128"/>
                <a:cs typeface="ＭＳ Ｐゴシック" pitchFamily="1" charset="-128"/>
              </a:rPr>
              <a:t>tools also use cryptographic mechanisms to authenticate the agents to the handlers,</a:t>
            </a:r>
          </a:p>
          <a:p>
            <a:r>
              <a:rPr lang="en-US" dirty="0">
                <a:latin typeface="Arial" pitchFamily="1" charset="0"/>
                <a:ea typeface="ＭＳ Ｐゴシック" pitchFamily="1" charset="-128"/>
                <a:cs typeface="ＭＳ Ｐゴシック" pitchFamily="1" charset="-128"/>
              </a:rPr>
              <a:t>in order to hinder analysis of command traffic.</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defense against being an unwitting participant in a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attack is to</a:t>
            </a:r>
          </a:p>
          <a:p>
            <a:r>
              <a:rPr lang="en-US" dirty="0">
                <a:latin typeface="Arial" pitchFamily="1" charset="0"/>
                <a:ea typeface="ＭＳ Ｐゴシック" pitchFamily="1" charset="-128"/>
                <a:cs typeface="ＭＳ Ｐゴシック" pitchFamily="1" charset="-128"/>
              </a:rPr>
              <a:t>prevent your systems from being compromised. This requires good system security</a:t>
            </a:r>
          </a:p>
          <a:p>
            <a:r>
              <a:rPr lang="en-US" dirty="0">
                <a:latin typeface="Arial" pitchFamily="1" charset="0"/>
                <a:ea typeface="ＭＳ Ｐゴシック" pitchFamily="1" charset="-128"/>
                <a:cs typeface="ＭＳ Ｐゴシック" pitchFamily="1" charset="-128"/>
              </a:rPr>
              <a:t>practices and keeping the operating systems and applications on such systems current</a:t>
            </a:r>
          </a:p>
          <a:p>
            <a:r>
              <a:rPr lang="en-US" dirty="0">
                <a:latin typeface="Arial" pitchFamily="1" charset="0"/>
                <a:ea typeface="ＭＳ Ｐゴシック" pitchFamily="1" charset="-128"/>
                <a:cs typeface="ＭＳ Ｐゴシック" pitchFamily="1" charset="-128"/>
              </a:rPr>
              <a:t>and patched.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For the target of a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attack, the response is the same as for any flooding</a:t>
            </a:r>
          </a:p>
          <a:p>
            <a:r>
              <a:rPr lang="en-US" dirty="0">
                <a:latin typeface="Arial" pitchFamily="1" charset="0"/>
                <a:ea typeface="ＭＳ Ｐゴシック" pitchFamily="1" charset="-128"/>
                <a:cs typeface="ＭＳ Ｐゴシック" pitchFamily="1" charset="-128"/>
              </a:rPr>
              <a:t>attack, but with greater volume and complexity. We discuss appropriate defenses</a:t>
            </a:r>
          </a:p>
          <a:p>
            <a:r>
              <a:rPr lang="en-US" dirty="0">
                <a:latin typeface="Arial" pitchFamily="1" charset="0"/>
                <a:ea typeface="ＭＳ Ｐゴシック" pitchFamily="1" charset="-128"/>
                <a:cs typeface="ＭＳ Ｐゴシック" pitchFamily="1" charset="-128"/>
              </a:rPr>
              <a:t>and responses in Sections 7.6 and 7.7.</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755904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634896B-19CF-3D4C-9D8B-10795AD910D4}" type="slidenum">
              <a:rPr lang="en-AU">
                <a:latin typeface="Arial" pitchFamily="1" charset="0"/>
              </a:rPr>
              <a:pPr/>
              <a:t>26</a:t>
            </a:fld>
            <a:endParaRPr lang="en-AU">
              <a:latin typeface="Arial" pitchFamily="1"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While the attacker could command each zombie individually, more generally</a:t>
            </a:r>
          </a:p>
          <a:p>
            <a:r>
              <a:rPr lang="en-US" dirty="0">
                <a:latin typeface="Arial" pitchFamily="1" charset="0"/>
                <a:ea typeface="ＭＳ Ｐゴシック" pitchFamily="1" charset="-128"/>
                <a:cs typeface="ＭＳ Ｐゴシック" pitchFamily="1" charset="-128"/>
              </a:rPr>
              <a:t>a control hierarchy is used. A small number of systems act as handlers controlling a</a:t>
            </a:r>
          </a:p>
          <a:p>
            <a:r>
              <a:rPr lang="en-US" dirty="0">
                <a:latin typeface="Arial" pitchFamily="1" charset="0"/>
                <a:ea typeface="ＭＳ Ｐゴシック" pitchFamily="1" charset="-128"/>
                <a:cs typeface="ＭＳ Ｐゴシック" pitchFamily="1" charset="-128"/>
              </a:rPr>
              <a:t>much larger number of agent systems, as shown in Figure 7.4 . There are a number of</a:t>
            </a:r>
          </a:p>
          <a:p>
            <a:r>
              <a:rPr lang="en-US" dirty="0">
                <a:latin typeface="Arial" pitchFamily="1" charset="0"/>
                <a:ea typeface="ＭＳ Ｐゴシック" pitchFamily="1" charset="-128"/>
                <a:cs typeface="ＭＳ Ｐゴシック" pitchFamily="1" charset="-128"/>
              </a:rPr>
              <a:t>advantages to this arrangement. The attacker can send a single command to a handler,</a:t>
            </a:r>
          </a:p>
          <a:p>
            <a:r>
              <a:rPr lang="en-US" dirty="0">
                <a:latin typeface="Arial" pitchFamily="1" charset="0"/>
                <a:ea typeface="ＭＳ Ｐゴシック" pitchFamily="1" charset="-128"/>
                <a:cs typeface="ＭＳ Ｐゴシック" pitchFamily="1" charset="-128"/>
              </a:rPr>
              <a:t>which then automatically forwards it to all the agents under its control. Automated</a:t>
            </a:r>
          </a:p>
          <a:p>
            <a:r>
              <a:rPr lang="en-US" dirty="0">
                <a:latin typeface="Arial" pitchFamily="1" charset="0"/>
                <a:ea typeface="ＭＳ Ｐゴシック" pitchFamily="1" charset="-128"/>
                <a:cs typeface="ＭＳ Ｐゴシック" pitchFamily="1" charset="-128"/>
              </a:rPr>
              <a:t>infection tools can also be used to scan for and compromise suitable zombie systems,</a:t>
            </a:r>
          </a:p>
          <a:p>
            <a:r>
              <a:rPr lang="en-US" dirty="0">
                <a:latin typeface="Arial" pitchFamily="1" charset="0"/>
                <a:ea typeface="ＭＳ Ｐゴシック" pitchFamily="1" charset="-128"/>
                <a:cs typeface="ＭＳ Ｐゴシック" pitchFamily="1" charset="-128"/>
              </a:rPr>
              <a:t>as we discuss in Chapter 6 . Once the agent software is uploaded to a newly compromised</a:t>
            </a:r>
          </a:p>
          <a:p>
            <a:r>
              <a:rPr lang="en-US" dirty="0">
                <a:latin typeface="Arial" pitchFamily="1" charset="0"/>
                <a:ea typeface="ＭＳ Ｐゴシック" pitchFamily="1" charset="-128"/>
                <a:cs typeface="ＭＳ Ｐゴシック" pitchFamily="1" charset="-128"/>
              </a:rPr>
              <a:t>system, it can contact one or more handlers to automatically notify them of its</a:t>
            </a:r>
          </a:p>
          <a:p>
            <a:r>
              <a:rPr lang="en-US" dirty="0">
                <a:latin typeface="Arial" pitchFamily="1" charset="0"/>
                <a:ea typeface="ＭＳ Ｐゴシック" pitchFamily="1" charset="-128"/>
                <a:cs typeface="ＭＳ Ｐゴシック" pitchFamily="1" charset="-128"/>
              </a:rPr>
              <a:t>availability. By this means, the attacker can automatically grow suitable botnets.</a:t>
            </a:r>
          </a:p>
          <a:p>
            <a:endParaRPr lang="en-US" dirty="0">
              <a:latin typeface="Arial" pitchFamily="1"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One of the earliest and best-known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tools is Tribe Flood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(TFN), written by the hacker known 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Mixter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original variant from the 1990s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exploited Sun Solaris systems. It was later rewritten as Tribe Flood Network 2000</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(TFN2K) and could run on UNIX, Solaris, and Windows NT systems. TFN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TFN2K use a version of the two-layer command hierarchy shown in Figure 7.4.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agent was a Trojan program that was copied to and run on compromised, zombie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systems. It was capable of implementing ICMP flood, SYN flood, UDP flood,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ICMP amplification forms 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TFN did not spoof source addresses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 packets. Rather it relied on a large number of compromised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the layered command structure, to obscure the path back to the attacker.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agent also implemented some other rootkit functions as we describe in Chapter 6.</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handler was simply a command-line program run on some compromised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attacker accessed these systems using any suitable mechanism giving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shell access, and then ran the handler program with the desired options. Each handler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could control a large number of agent systems, identified using a supplied list.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Communications between the handler and its agents was encrypted and could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intermixed with a number of decoy packets. This hindered attempts to monitor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analyze the control traffic. Both these communications and the attacks themselves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could be sent via randomized TCP, UDP, and ICMP packets. This tool demonstrates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typical capabilities of a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other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tools have been developed since. Instead of using dedicated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handler programs, many now use an IRC  or similar instant messaging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program, or web-based HTTP servers, to manage communications with the agents.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of these more recent tools also use cryptographic mechanisms to authenticate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agents to the handlers, in order to hinder analysis of command traffic.</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5173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defRPr/>
            </a:pPr>
            <a:r>
              <a:rPr lang="en-US" dirty="0"/>
              <a:t>Voice over IP (VoIP) telephony is now widely deployed over the Internet. The standard</a:t>
            </a:r>
          </a:p>
          <a:p>
            <a:pPr>
              <a:defRPr/>
            </a:pPr>
            <a:r>
              <a:rPr lang="en-US" dirty="0"/>
              <a:t>protocol used for call setup in VoIP is the Session Initiation Protocol (SIP).</a:t>
            </a:r>
          </a:p>
          <a:p>
            <a:pPr>
              <a:defRPr/>
            </a:pPr>
            <a:r>
              <a:rPr lang="en-US" dirty="0"/>
              <a:t>SIP is a text-based protocol with a syntax similar to that of HTTP. There are two</a:t>
            </a:r>
          </a:p>
          <a:p>
            <a:pPr>
              <a:defRPr/>
            </a:pPr>
            <a:r>
              <a:rPr lang="en-US" dirty="0"/>
              <a:t>different types of SIP messages: requests and responses. Figure 7.5 is a simplified</a:t>
            </a:r>
          </a:p>
          <a:p>
            <a:pPr>
              <a:defRPr/>
            </a:pPr>
            <a:r>
              <a:rPr lang="en-US" dirty="0"/>
              <a:t>illustration of the operation of the SIP INVITE message, used to establish a media</a:t>
            </a:r>
          </a:p>
          <a:p>
            <a:pPr>
              <a:defRPr/>
            </a:pPr>
            <a:r>
              <a:rPr lang="en-US" dirty="0"/>
              <a:t>session between user agents. In this case, Alice’s user agent runs on a computer, and</a:t>
            </a:r>
          </a:p>
          <a:p>
            <a:pPr>
              <a:defRPr/>
            </a:pPr>
            <a:r>
              <a:rPr lang="en-US" dirty="0"/>
              <a:t>Bob’s user agent runs on a cell phone. Alice’s user agent is configured to communicate</a:t>
            </a:r>
          </a:p>
          <a:p>
            <a:pPr>
              <a:defRPr/>
            </a:pPr>
            <a:r>
              <a:rPr lang="en-US" dirty="0"/>
              <a:t>with a proxy server (the outbound server) in its domain and begins by sending</a:t>
            </a:r>
          </a:p>
          <a:p>
            <a:pPr>
              <a:defRPr/>
            </a:pPr>
            <a:r>
              <a:rPr lang="en-US" dirty="0"/>
              <a:t>an INVITE SIP request to the proxy server that indicates its desire to invite Bob’s</a:t>
            </a:r>
          </a:p>
          <a:p>
            <a:pPr>
              <a:defRPr/>
            </a:pPr>
            <a:r>
              <a:rPr lang="en-US" dirty="0"/>
              <a:t>user agent into a session. The proxy server uses a DNS server to get the address</a:t>
            </a:r>
          </a:p>
          <a:p>
            <a:pPr>
              <a:defRPr/>
            </a:pPr>
            <a:r>
              <a:rPr lang="en-US" dirty="0"/>
              <a:t>of Bob’s proxy server, and then forwards the INVITE request to that server. The</a:t>
            </a:r>
          </a:p>
          <a:p>
            <a:pPr>
              <a:defRPr/>
            </a:pPr>
            <a:r>
              <a:rPr lang="en-US" dirty="0"/>
              <a:t>server then forwards the request to Bob’s user agent, causing Bob’s phone to ring.</a:t>
            </a:r>
          </a:p>
          <a:p>
            <a:pPr>
              <a:defRPr/>
            </a:pPr>
            <a:endParaRPr lang="en-US" dirty="0"/>
          </a:p>
          <a:p>
            <a:pPr>
              <a:defRPr/>
            </a:pPr>
            <a:r>
              <a:rPr lang="en-US" dirty="0"/>
              <a:t>A SIP flood attack exploits the fact that a single INVITE request triggers considerable</a:t>
            </a:r>
          </a:p>
          <a:p>
            <a:pPr>
              <a:defRPr/>
            </a:pPr>
            <a:r>
              <a:rPr lang="en-US" dirty="0"/>
              <a:t>resource consumption. The attacker can flood a SIP proxy with numerous</a:t>
            </a:r>
          </a:p>
          <a:p>
            <a:pPr>
              <a:defRPr/>
            </a:pPr>
            <a:r>
              <a:rPr lang="en-US" dirty="0"/>
              <a:t>INVITE requests with spoofed IP addresses, or alternately a </a:t>
            </a:r>
            <a:r>
              <a:rPr lang="en-US" dirty="0" err="1"/>
              <a:t>DDoS</a:t>
            </a:r>
            <a:r>
              <a:rPr lang="en-US" dirty="0"/>
              <a:t> attack using a</a:t>
            </a:r>
          </a:p>
          <a:p>
            <a:pPr>
              <a:defRPr/>
            </a:pPr>
            <a:r>
              <a:rPr lang="en-US" dirty="0" err="1"/>
              <a:t>botnet</a:t>
            </a:r>
            <a:r>
              <a:rPr lang="en-US" dirty="0"/>
              <a:t> to generate numerous INVITE request. This attack puts a load on the SIP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proxy servers in two ways. First, their server resources are depleted in processing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INVITE requests. Second, their network capacity is consumed. Call receivers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also victims of this attack. A target system will be flooded with forged VoIP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calls, making the system unavailable for legitimate incoming calls.</a:t>
            </a:r>
            <a:endParaRPr lang="en-US" dirty="0"/>
          </a:p>
        </p:txBody>
      </p:sp>
      <p:sp>
        <p:nvSpPr>
          <p:cNvPr id="43012" name="Slide Number Placeholder 3"/>
          <p:cNvSpPr>
            <a:spLocks noGrp="1"/>
          </p:cNvSpPr>
          <p:nvPr>
            <p:ph type="sldNum" sz="quarter" idx="5"/>
          </p:nvPr>
        </p:nvSpPr>
        <p:spPr>
          <a:noFill/>
        </p:spPr>
        <p:txBody>
          <a:bodyPr/>
          <a:lstStyle/>
          <a:p>
            <a:fld id="{3213E3C9-DDA6-464D-BB3C-BD4B96EBFF9C}" type="slidenum">
              <a:rPr lang="en-AU" smtClean="0">
                <a:latin typeface="Arial" pitchFamily="1" charset="0"/>
              </a:rPr>
              <a:pPr/>
              <a:t>27</a:t>
            </a:fld>
            <a:endParaRPr lang="en-AU">
              <a:latin typeface="Arial" pitchFamily="1" charset="0"/>
            </a:endParaRPr>
          </a:p>
        </p:txBody>
      </p:sp>
    </p:spTree>
    <p:extLst>
      <p:ext uri="{BB962C8B-B14F-4D97-AF65-F5344CB8AC3E}">
        <p14:creationId xmlns:p14="http://schemas.microsoft.com/office/powerpoint/2010/main" val="1679436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 consider two different approaches to exploiting the Hypertext Transfer Protocol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(HTTP) to deny service.</a:t>
            </a:r>
            <a:endParaRPr lang="en-US" dirty="0"/>
          </a:p>
          <a:p>
            <a:pPr>
              <a:defRPr/>
            </a:pPr>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HTTP flood refers to an attack that bombards Web servers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HTTP requests. Typically, this is a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with HTTP requests coming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many different bots. The requests can be designed to consume considerable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 For example, an HTTP request to download a large file from the target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causes the Web server to read the file from hard disk, store it in memory, convert it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a packet stream, and then transmit the packets. This process consumes memory,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processing, and transmission resources.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variant of this attack is known as a recursive HTTP flood. In this case,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bots start from a given HTTP link and then follows all links on the provided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site in a recursive way. This is also called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spidering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intriguing and unusual form of HTTP-based attack is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[SOUR12], [DAMO12].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exploits the common server technique of using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threads to support multiple requests to the same server application. It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attempts to monopolize all of the available request handling threads on the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 by sending HTTP requests that never complete. Since each request consumes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thread,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eventually consumes all of the Web server’s connection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capacity, effectively denying access to legitimate users.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HTTP protocol specification (RFC2616) states that a blank line must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indicate the end of the request headers and the beginning of the payload,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if any. Once the entire request is received, the Web server may then respond. The</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operates by establishing multiple connections to the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each connection, it sends an incomplete request that does not include the terminating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newline sequence. The attacker sends additional header lines periodically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keep the connection alive, but never sends the terminating newline sequence.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server keeps the connection open, expecting more information to complete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request. As the attack continues, the volume of long-standing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connections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increases, eventually consuming all available Web server connections, thus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rendering the Web server unavailable to respond to legitimate requests.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different from typical denials of service in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utilizes legitimate HTTP traffic, and does not rely on using special “bad” HTTP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that exploit bugs in specific HTTP servers. Because of this, existing intrusion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detection and intrusion prevention solutions that rely on signatures to detect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will generally not recognize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means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capable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being effective even when standard enterprise-grade intrusion detection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intrusion prevention systems are in place.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a number of countermeasures that can be taken against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attacks, including limiting the rate of incoming connections from a particular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host; varying the timeout on connections as a function of the number of connections;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delayed binding. Delayed binding is performed by load balancing software.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essence, the load balancer performs an HTTP request header completeness check,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means that the HTTP request will not be sent to the appropriate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until the final two carriage return and line feeds are sent by the HTTP client. This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key bit of information. Basically, delayed binding ensures that your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proxy will never see any of the incomplete requests being sent out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45060" name="Slide Number Placeholder 3"/>
          <p:cNvSpPr>
            <a:spLocks noGrp="1"/>
          </p:cNvSpPr>
          <p:nvPr>
            <p:ph type="sldNum" sz="quarter" idx="5"/>
          </p:nvPr>
        </p:nvSpPr>
        <p:spPr>
          <a:noFill/>
        </p:spPr>
        <p:txBody>
          <a:bodyPr/>
          <a:lstStyle/>
          <a:p>
            <a:fld id="{DB89717C-2F42-2044-BF98-705B20479400}" type="slidenum">
              <a:rPr lang="en-AU" smtClean="0">
                <a:latin typeface="Arial" pitchFamily="1" charset="0"/>
              </a:rPr>
              <a:pPr/>
              <a:t>28</a:t>
            </a:fld>
            <a:endParaRPr lang="en-AU">
              <a:latin typeface="Arial" pitchFamily="1" charset="0"/>
            </a:endParaRPr>
          </a:p>
        </p:txBody>
      </p:sp>
    </p:spTree>
    <p:extLst>
      <p:ext uri="{BB962C8B-B14F-4D97-AF65-F5344CB8AC3E}">
        <p14:creationId xmlns:p14="http://schemas.microsoft.com/office/powerpoint/2010/main" val="2043337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4CF0AA2-916D-D340-803E-C824F9B0B80B}" type="slidenum">
              <a:rPr lang="en-AU">
                <a:latin typeface="Arial" pitchFamily="1" charset="0"/>
              </a:rPr>
              <a:pPr/>
              <a:t>29</a:t>
            </a:fld>
            <a:endParaRPr lang="en-AU">
              <a:latin typeface="Arial" pitchFamily="1" charset="0"/>
            </a:endParaRPr>
          </a:p>
        </p:txBody>
      </p:sp>
      <p:sp>
        <p:nvSpPr>
          <p:cNvPr id="47107" name="Rectangle 1026"/>
          <p:cNvSpPr>
            <a:spLocks noGrp="1" noRot="1" noChangeAspect="1" noChangeArrowheads="1" noTextEdit="1"/>
          </p:cNvSpPr>
          <p:nvPr>
            <p:ph type="sldImg"/>
          </p:nvPr>
        </p:nvSpPr>
        <p:spPr>
          <a:ln/>
        </p:spPr>
      </p:sp>
      <p:sp>
        <p:nvSpPr>
          <p:cNvPr id="47108" name="Rectangle 1027"/>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contrast to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where the intermediaries are compromised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running the attacker’s programs, reflector and amplifier attacks use network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functioning normally. The attacker sends a network packet with a spoofed source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address to a service running on some network server. The server responds to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sending it to the spoofed source address that belongs to the actual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target. If the attacker sends a number of requests to a number of servers, all with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same spoofed source address, the resulting flood of responses can overwhelm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target’s network link. The fact that normal server systems are being used as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that their handling of the packets is entirely conventional, means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attacks can be easier to deploy and harder to trace back to the actual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two basic variants of this type of attack: the simple reflection attack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amplification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reflection attack</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 direct implementation of this type of attack.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sends packets to a known service on the intermediary with a spoofed source address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actual target system. When the intermediary responds, the response is sent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target. Effectively this reflects the attack off the intermediary, which is termed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reflector, and is why this is called a reflection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Ideally the attacker would like to use a service that created a larger response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than the original request. This allows the attacker to convert a lower volume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stream of packets from the originating system into a higher volume of packet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intermediary directed at the target. Common UDP services are often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this purpose. Originally the echo service was a favored choice, although it does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not create a larger response packet. However, any generally accessible UDP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could be used for this type of attack.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chargen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DNS, SNMP, or ISAKMP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have all been exploited in this manner, in part because they can be made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generate larger response packets directed at the target.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intermediary systems are often chosen to be high-capacity network servers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routers with very good network connections. This means they can generate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 volumes of traffic if necessary, and if not, the attack traffic can be obscured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normal high volumes of traffic flowing through them. If the attacker spreads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over a number of intermediaries in a cyclic manner, then the attack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flow may well not be easily distinguished from the other traffic flowing from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This, combined with the use of spoofed source addresses, greatly increases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difficulty of any attempt to trace the packet flows back to the attacker’s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variant of reflection attack uses TCP SYN packets and exploits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normal three-way handshake used to establish a TCP connection. The attacker sends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number of SYN packets with spoofed source addresses to the chosen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turn the intermediaries respond with a SYN-ACK packet to the spoofed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 which is actually the target system. The attacker uses this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a number of intermediaries. The aim is to generate high enough volumes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packets to flood the link to the target system. The target system will respond with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RST packet for any that get through, but by then the attack has already succeeded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overwhelming the target’s network link.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attack variant is a flooding attack that differs from the SYN spoofing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we discussed earlier in this chapter. The goal is to flood the network link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the target, not to exhaust its network handling resources. Indeed,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usually take care to limit the volume of traffic to any particular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ensure that it is not overwhelmed by, or even notices, this traffic. This is both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its continued correct functioning is an essential component of this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is limiting the chance of the attacker’s actions being detected. The 2002 attack on</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GRC.com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was of this form. It used connection requests to the BGP routing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core routers as the primary intermediaries. These generated sufficient response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traffic to completely block normal access to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GRC.com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However, 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GRC.com</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discovered, once this traffic was blocked, a range of other services, on other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were also being used. GRC noted in its report on this attack that “you</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know you’re in trouble when packet floods are competing to flood you.”</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Any generally accessible TCP service can be used in this type of attack. Given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large number of servers available on the Internet, including many well-known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servers with very high capacity network links, there are many possible intermediaries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can be used. What makes this attack even more effective is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individual TCP connection requests are indistinguishable from normal connection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directed to the server. It is only if they are running some form of intrusion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detection system that detects the large numbers of failed connection requests from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system that this attack might be detected and possibly blocked. If the attacker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using a number of intermediaries, then it is very likely that even if some detect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block the attack, many others will not, and the attack will still succeed.</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45517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8CC063B-E955-F54D-8C58-187C953DB97B}" type="slidenum">
              <a:rPr lang="en-AU">
                <a:latin typeface="Arial" pitchFamily="1" charset="0"/>
              </a:rPr>
              <a:pPr/>
              <a:t>30</a:t>
            </a:fld>
            <a:endParaRPr lang="en-AU">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further variation of the reflector attack establishes a self-contained loop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the intermediary and the target system. Both systems act as reflectors.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7.6 shows this type of attack. The upper part of the figure shows normal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Domain Name System operation.  The DNS client sends a query from its UDP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port 1792 to the server’s DNS port 53 to obtain the IP address of a domain name.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DNS server sends a UDP response packet including the IP address. The lower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part of the figure shows a reflection attack using DNS. The attacker sends a query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the DNS server with a spoofed IP source address 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is the IP address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target. The attacker uses port 7, which is usually associated with echo,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reflector service. The DNS server then sends a response to the victim of the attack,</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addressed to port 7. If the victim is offering the echo service, it may create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that echoes the received data back to the DNS server. This can cause a loop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the DNS server and the victim if the DNS server responds to the packets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sent by the victim. Most reflector attacks can be prevented through network-based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host-based firewall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rulesets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that reject suspicious combinations of source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destination 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While very effective if possible, this type of attack is fairly easy to filter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the combinations of service ports used should never occur in normal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implementing any of these reflection attacks, the attacker could use just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system as the original source of packets. This suffices, particularly if a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used that generates larger response packets than those originally sent to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Alternatively, multiple systems might be used to generate higher volumes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traffic to be reflected and to further obscure the path back to the attacker. Typically a botnet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used in this case.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characteristic of reflection attacks is the lack of backscatter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both direct flooding attacks and SYN spoofing attacks, the use of spoofed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addresses results in response packets being scattered across the Internet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thus detectable. This allows security researchers to estimate the volumes of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In reflection attacks, the spoofed source address directs all the packets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desired target and any responses to the intermediary. There is no generally visible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side effect of these attacks, making them much harder to quantify. Evidence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them is only available from either the targeted systems and their ISPs or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systems. In either case, specific instrumentation and monitoring would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collect this evidence.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Fundamental to the success of reflection attacks is the ability to create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spoofed-source packets. If filters are in place that block spoofed-source packets,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in (RFC 2827), then these attacks are simply not possible. This is the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basic, fundamental defense against such attacks. This is not the case with either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SYN spoofing or flooding attacks (distributed or not). They can succeed using real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addresses, with the consequences already noted.</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46228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CEF1CAB-6C86-374B-B001-E68EB7DC73CF}" type="slidenum">
              <a:rPr lang="en-AU">
                <a:latin typeface="Arial" pitchFamily="1" charset="0"/>
              </a:rPr>
              <a:pPr/>
              <a:t>31</a:t>
            </a:fld>
            <a:endParaRPr lang="en-AU">
              <a:latin typeface="Arial"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b="1" dirty="0">
                <a:latin typeface="Arial" pitchFamily="1" charset="0"/>
                <a:ea typeface="ＭＳ Ｐゴシック" pitchFamily="1" charset="-128"/>
                <a:cs typeface="ＭＳ Ｐゴシック" pitchFamily="1" charset="-128"/>
              </a:rPr>
              <a:t>Amplification attacks </a:t>
            </a:r>
            <a:r>
              <a:rPr lang="en-US" dirty="0">
                <a:latin typeface="Arial" pitchFamily="1" charset="0"/>
                <a:ea typeface="ＭＳ Ｐゴシック" pitchFamily="1" charset="-128"/>
                <a:cs typeface="ＭＳ Ｐゴシック" pitchFamily="1" charset="-128"/>
              </a:rPr>
              <a:t>are a variant of reflector attacks and also involve sending a</a:t>
            </a:r>
          </a:p>
          <a:p>
            <a:r>
              <a:rPr lang="en-US" dirty="0">
                <a:latin typeface="Arial" pitchFamily="1" charset="0"/>
                <a:ea typeface="ＭＳ Ｐゴシック" pitchFamily="1" charset="-128"/>
                <a:cs typeface="ＭＳ Ｐゴシック" pitchFamily="1" charset="-128"/>
              </a:rPr>
              <a:t>packet with a spoofed source address for the target system to intermediaries. They</a:t>
            </a:r>
          </a:p>
          <a:p>
            <a:r>
              <a:rPr lang="en-US" dirty="0">
                <a:latin typeface="Arial" pitchFamily="1" charset="0"/>
                <a:ea typeface="ＭＳ Ｐゴシック" pitchFamily="1" charset="-128"/>
                <a:cs typeface="ＭＳ Ｐゴシック" pitchFamily="1" charset="-128"/>
              </a:rPr>
              <a:t>differ in generating multiple response packets for each original packet sent. This can</a:t>
            </a:r>
          </a:p>
          <a:p>
            <a:r>
              <a:rPr lang="en-US" dirty="0">
                <a:latin typeface="Arial" pitchFamily="1" charset="0"/>
                <a:ea typeface="ＭＳ Ｐゴシック" pitchFamily="1" charset="-128"/>
                <a:cs typeface="ＭＳ Ｐゴシック" pitchFamily="1" charset="-128"/>
              </a:rPr>
              <a:t>be achieved by directing the original request to the broadcast address for some network.</a:t>
            </a:r>
          </a:p>
          <a:p>
            <a:r>
              <a:rPr lang="en-US" dirty="0">
                <a:latin typeface="Arial" pitchFamily="1" charset="0"/>
                <a:ea typeface="ＭＳ Ｐゴシック" pitchFamily="1" charset="-128"/>
                <a:cs typeface="ＭＳ Ｐゴシック" pitchFamily="1" charset="-128"/>
              </a:rPr>
              <a:t>As a result, all hosts on that network can potentially respond to the request,</a:t>
            </a:r>
          </a:p>
          <a:p>
            <a:r>
              <a:rPr lang="en-US" dirty="0">
                <a:latin typeface="Arial" pitchFamily="1" charset="0"/>
                <a:ea typeface="ＭＳ Ｐゴシック" pitchFamily="1" charset="-128"/>
                <a:cs typeface="ＭＳ Ｐゴシック" pitchFamily="1" charset="-128"/>
              </a:rPr>
              <a:t>generating a flood of responses as shown in Figure 7.7 . It is only necessary to use</a:t>
            </a:r>
          </a:p>
          <a:p>
            <a:r>
              <a:rPr lang="en-US" dirty="0">
                <a:latin typeface="Arial" pitchFamily="1" charset="0"/>
                <a:ea typeface="ＭＳ Ｐゴシック" pitchFamily="1" charset="-128"/>
                <a:cs typeface="ＭＳ Ｐゴシック" pitchFamily="1" charset="-128"/>
              </a:rPr>
              <a:t>a service handled by large numbers of hosts on the intermediate network. A ping</a:t>
            </a:r>
          </a:p>
          <a:p>
            <a:r>
              <a:rPr lang="en-US" dirty="0">
                <a:latin typeface="Arial" pitchFamily="1" charset="0"/>
                <a:ea typeface="ＭＳ Ｐゴシック" pitchFamily="1" charset="-128"/>
                <a:cs typeface="ＭＳ Ｐゴシック" pitchFamily="1" charset="-128"/>
              </a:rPr>
              <a:t>flood using ICMP echo request packets was a common choice, since this service</a:t>
            </a:r>
          </a:p>
          <a:p>
            <a:r>
              <a:rPr lang="en-US" dirty="0">
                <a:latin typeface="Arial" pitchFamily="1" charset="0"/>
                <a:ea typeface="ＭＳ Ｐゴシック" pitchFamily="1" charset="-128"/>
                <a:cs typeface="ＭＳ Ｐゴシック" pitchFamily="1" charset="-128"/>
              </a:rPr>
              <a:t>is a fundamental component of TCP/IP implementations and was often allowed</a:t>
            </a:r>
          </a:p>
          <a:p>
            <a:r>
              <a:rPr lang="en-US" dirty="0">
                <a:latin typeface="Arial" pitchFamily="1" charset="0"/>
                <a:ea typeface="ＭＳ Ｐゴシック" pitchFamily="1" charset="-128"/>
                <a:cs typeface="ＭＳ Ｐゴシック" pitchFamily="1" charset="-128"/>
              </a:rPr>
              <a:t>into networks. The well-known </a:t>
            </a:r>
            <a:r>
              <a:rPr lang="en-US" i="1" dirty="0" err="1">
                <a:latin typeface="Arial" pitchFamily="1" charset="0"/>
                <a:ea typeface="ＭＳ Ｐゴシック" pitchFamily="1" charset="-128"/>
                <a:cs typeface="ＭＳ Ｐゴシック" pitchFamily="1" charset="-128"/>
              </a:rPr>
              <a:t>smurf</a:t>
            </a:r>
            <a:r>
              <a:rPr lang="en-US" i="1" dirty="0">
                <a:latin typeface="Arial" pitchFamily="1" charset="0"/>
                <a:ea typeface="ＭＳ Ｐゴシック" pitchFamily="1" charset="-128"/>
                <a:cs typeface="ＭＳ Ｐゴシック" pitchFamily="1" charset="-128"/>
              </a:rPr>
              <a:t> </a:t>
            </a:r>
            <a:r>
              <a:rPr lang="en-US" i="0" dirty="0" err="1">
                <a:latin typeface="Arial" pitchFamily="1" charset="0"/>
                <a:ea typeface="ＭＳ Ｐゴシック" pitchFamily="1" charset="-128"/>
                <a:cs typeface="ＭＳ Ｐゴシック" pitchFamily="1" charset="-128"/>
              </a:rPr>
              <a:t>DoS</a:t>
            </a:r>
            <a:r>
              <a:rPr lang="en-US" i="0" dirty="0">
                <a:latin typeface="Arial" pitchFamily="1" charset="0"/>
                <a:ea typeface="ＭＳ Ｐゴシック" pitchFamily="1" charset="-128"/>
                <a:cs typeface="ＭＳ Ｐゴシック" pitchFamily="1" charset="-128"/>
              </a:rPr>
              <a:t> program used this mechanism and was</a:t>
            </a:r>
          </a:p>
          <a:p>
            <a:r>
              <a:rPr lang="en-US" dirty="0">
                <a:latin typeface="Arial" pitchFamily="1" charset="0"/>
                <a:ea typeface="ＭＳ Ｐゴシック" pitchFamily="1" charset="-128"/>
                <a:cs typeface="ＭＳ Ｐゴシック" pitchFamily="1" charset="-128"/>
              </a:rPr>
              <a:t>widely popular for some time. Another possibility is to use a suitable UDP service,</a:t>
            </a:r>
          </a:p>
          <a:p>
            <a:r>
              <a:rPr lang="en-US" dirty="0">
                <a:latin typeface="Arial" pitchFamily="1" charset="0"/>
                <a:ea typeface="ＭＳ Ｐゴシック" pitchFamily="1" charset="-128"/>
                <a:cs typeface="ＭＳ Ｐゴシック" pitchFamily="1" charset="-128"/>
              </a:rPr>
              <a:t>such as the echo service. The </a:t>
            </a:r>
            <a:r>
              <a:rPr lang="en-US" i="1" dirty="0" err="1">
                <a:latin typeface="Arial" pitchFamily="1" charset="0"/>
                <a:ea typeface="ＭＳ Ｐゴシック" pitchFamily="1" charset="-128"/>
                <a:cs typeface="ＭＳ Ｐゴシック" pitchFamily="1" charset="-128"/>
              </a:rPr>
              <a:t>fraggle</a:t>
            </a:r>
            <a:r>
              <a:rPr lang="en-US" i="1" dirty="0">
                <a:latin typeface="Arial" pitchFamily="1" charset="0"/>
                <a:ea typeface="ＭＳ Ｐゴシック" pitchFamily="1" charset="-128"/>
                <a:cs typeface="ＭＳ Ｐゴシック" pitchFamily="1" charset="-128"/>
              </a:rPr>
              <a:t> </a:t>
            </a:r>
            <a:r>
              <a:rPr lang="en-US" i="0" dirty="0">
                <a:latin typeface="Arial" pitchFamily="1" charset="0"/>
                <a:ea typeface="ＭＳ Ｐゴシック" pitchFamily="1" charset="-128"/>
                <a:cs typeface="ＭＳ Ｐゴシック" pitchFamily="1" charset="-128"/>
              </a:rPr>
              <a:t>program implemented this variant. Note that</a:t>
            </a:r>
          </a:p>
          <a:p>
            <a:r>
              <a:rPr lang="en-US" dirty="0">
                <a:latin typeface="Arial" pitchFamily="1" charset="0"/>
                <a:ea typeface="ＭＳ Ｐゴシック" pitchFamily="1" charset="-128"/>
                <a:cs typeface="ＭＳ Ｐゴシック" pitchFamily="1" charset="-128"/>
              </a:rPr>
              <a:t>TCP services cannot be used in this type of attack; because they are connection</a:t>
            </a:r>
          </a:p>
          <a:p>
            <a:r>
              <a:rPr lang="en-US" dirty="0">
                <a:latin typeface="Arial" pitchFamily="1" charset="0"/>
                <a:ea typeface="ＭＳ Ｐゴシック" pitchFamily="1" charset="-128"/>
                <a:cs typeface="ＭＳ Ｐゴシック" pitchFamily="1" charset="-128"/>
              </a:rPr>
              <a:t>oriented, they cannot be directed at a broadcast address. Broadcasts are inherently</a:t>
            </a:r>
          </a:p>
          <a:p>
            <a:r>
              <a:rPr lang="en-US" dirty="0">
                <a:latin typeface="Arial" pitchFamily="1" charset="0"/>
                <a:ea typeface="ＭＳ Ｐゴシック" pitchFamily="1" charset="-128"/>
                <a:cs typeface="ＭＳ Ｐゴシック" pitchFamily="1" charset="-128"/>
              </a:rPr>
              <a:t>connectionless.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additional defense against this form of attack is to not allow directed</a:t>
            </a:r>
          </a:p>
          <a:p>
            <a:r>
              <a:rPr lang="en-US" dirty="0">
                <a:latin typeface="Arial" pitchFamily="1" charset="0"/>
                <a:ea typeface="ＭＳ Ｐゴシック" pitchFamily="1" charset="-128"/>
                <a:cs typeface="ＭＳ Ｐゴシック" pitchFamily="1" charset="-128"/>
              </a:rPr>
              <a:t>broadcasts to be routed into a network from outside. Indeed, this is another longstanding</a:t>
            </a:r>
          </a:p>
          <a:p>
            <a:r>
              <a:rPr lang="en-US" dirty="0">
                <a:latin typeface="Arial" pitchFamily="1" charset="0"/>
                <a:ea typeface="ＭＳ Ｐゴシック" pitchFamily="1" charset="-128"/>
                <a:cs typeface="ＭＳ Ｐゴシック" pitchFamily="1" charset="-128"/>
              </a:rPr>
              <a:t>security recommendation, unfortunately about as widely implemented as</a:t>
            </a:r>
          </a:p>
          <a:p>
            <a:r>
              <a:rPr lang="en-US" dirty="0">
                <a:latin typeface="Arial" pitchFamily="1" charset="0"/>
                <a:ea typeface="ＭＳ Ｐゴシック" pitchFamily="1" charset="-128"/>
                <a:cs typeface="ＭＳ Ｐゴシック" pitchFamily="1" charset="-128"/>
              </a:rPr>
              <a:t>that for blocking spoofed source addresses. If these forms of filtering are in place,</a:t>
            </a:r>
          </a:p>
          <a:p>
            <a:r>
              <a:rPr lang="en-US" dirty="0">
                <a:latin typeface="Arial" pitchFamily="1" charset="0"/>
                <a:ea typeface="ＭＳ Ｐゴシック" pitchFamily="1" charset="-128"/>
                <a:cs typeface="ＭＳ Ｐゴシック" pitchFamily="1" charset="-128"/>
              </a:rPr>
              <a:t>these attacks cannot succeed. Another defense is to limit network services like echo</a:t>
            </a:r>
          </a:p>
          <a:p>
            <a:r>
              <a:rPr lang="en-US" dirty="0">
                <a:latin typeface="Arial" pitchFamily="1" charset="0"/>
                <a:ea typeface="ＭＳ Ｐゴシック" pitchFamily="1" charset="-128"/>
                <a:cs typeface="ＭＳ Ｐゴシック" pitchFamily="1" charset="-128"/>
              </a:rPr>
              <a:t>and ping from being accessed from outside an organization. This restricts which</a:t>
            </a:r>
          </a:p>
          <a:p>
            <a:r>
              <a:rPr lang="en-US" dirty="0">
                <a:latin typeface="Arial" pitchFamily="1" charset="0"/>
                <a:ea typeface="ＭＳ Ｐゴシック" pitchFamily="1" charset="-128"/>
                <a:cs typeface="ＭＳ Ｐゴシック" pitchFamily="1" charset="-128"/>
              </a:rPr>
              <a:t>services could be used in these attacks, at a cost in ease of analyzing some legitimate</a:t>
            </a:r>
          </a:p>
          <a:p>
            <a:r>
              <a:rPr lang="en-US" dirty="0">
                <a:latin typeface="Arial" pitchFamily="1" charset="0"/>
                <a:ea typeface="ＭＳ Ｐゴシック" pitchFamily="1" charset="-128"/>
                <a:cs typeface="ＭＳ Ｐゴシック" pitchFamily="1" charset="-128"/>
              </a:rPr>
              <a:t>network problems.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Attackers scan the Internet looking for well-connected networks that do allow</a:t>
            </a:r>
          </a:p>
          <a:p>
            <a:r>
              <a:rPr lang="en-US" dirty="0">
                <a:latin typeface="Arial" pitchFamily="1" charset="0"/>
                <a:ea typeface="ＭＳ Ｐゴシック" pitchFamily="1" charset="-128"/>
                <a:cs typeface="ＭＳ Ｐゴシック" pitchFamily="1" charset="-128"/>
              </a:rPr>
              <a:t>directed broadcasts and that implement suitable services attackers can reflect off.</a:t>
            </a:r>
          </a:p>
          <a:p>
            <a:r>
              <a:rPr lang="en-US" dirty="0">
                <a:latin typeface="Arial" pitchFamily="1" charset="0"/>
                <a:ea typeface="ＭＳ Ｐゴシック" pitchFamily="1" charset="-128"/>
                <a:cs typeface="ＭＳ Ｐゴシック" pitchFamily="1" charset="-128"/>
              </a:rPr>
              <a:t>These lists are traded and used to implement such attacks.</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076080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5EF2FFC2-87E4-BF43-886D-AAFE1DDA4A3F}" type="slidenum">
              <a:rPr lang="en-AU">
                <a:latin typeface="Arial" pitchFamily="1" charset="0"/>
              </a:rPr>
              <a:pPr/>
              <a:t>3</a:t>
            </a:fld>
            <a:endParaRPr lang="en-AU">
              <a:latin typeface="Arial" pitchFamily="1"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Denial of service is a form of attack on the availability of some service. In the context</a:t>
            </a:r>
          </a:p>
          <a:p>
            <a:r>
              <a:rPr lang="en-US" b="0" dirty="0">
                <a:latin typeface="Arial" pitchFamily="1" charset="0"/>
                <a:ea typeface="ＭＳ Ｐゴシック" pitchFamily="1" charset="-128"/>
                <a:cs typeface="ＭＳ Ｐゴシック" pitchFamily="1" charset="-128"/>
              </a:rPr>
              <a:t>of computer and communications security, the focus is generally on network</a:t>
            </a:r>
          </a:p>
          <a:p>
            <a:r>
              <a:rPr lang="en-US" b="0" dirty="0">
                <a:latin typeface="Arial" pitchFamily="1" charset="0"/>
                <a:ea typeface="ＭＳ Ｐゴシック" pitchFamily="1" charset="-128"/>
                <a:cs typeface="ＭＳ Ｐゴシック" pitchFamily="1" charset="-128"/>
              </a:rPr>
              <a:t>services that are attacked over their network connection. We distinguish this form</a:t>
            </a:r>
          </a:p>
          <a:p>
            <a:r>
              <a:rPr lang="en-US" b="0" dirty="0">
                <a:latin typeface="Arial" pitchFamily="1" charset="0"/>
                <a:ea typeface="ＭＳ Ｐゴシック" pitchFamily="1" charset="-128"/>
                <a:cs typeface="ＭＳ Ｐゴシック" pitchFamily="1" charset="-128"/>
              </a:rPr>
              <a:t>of attack on availability from other attacks, such as the classic acts of god, that</a:t>
            </a:r>
          </a:p>
          <a:p>
            <a:r>
              <a:rPr lang="en-US" b="0" dirty="0">
                <a:latin typeface="Arial" pitchFamily="1" charset="0"/>
                <a:ea typeface="ＭＳ Ｐゴシック" pitchFamily="1" charset="-128"/>
                <a:cs typeface="ＭＳ Ｐゴシック" pitchFamily="1" charset="-128"/>
              </a:rPr>
              <a:t>cause damage or destruction of IT infrastructure and consequent loss of service.</a:t>
            </a:r>
          </a:p>
          <a:p>
            <a:endParaRPr lang="en-US" b="0" dirty="0">
              <a:latin typeface="Arial" pitchFamily="1" charset="0"/>
              <a:ea typeface="ＭＳ Ｐゴシック" pitchFamily="1" charset="-128"/>
              <a:cs typeface="ＭＳ Ｐゴシック" pitchFamily="1"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NIST SP 800-61 (</a:t>
            </a:r>
            <a:r>
              <a:rPr lang="en-US" sz="1200" i="1" kern="1200" dirty="0">
                <a:solidFill>
                  <a:schemeClr val="tx1"/>
                </a:solidFill>
                <a:effectLst/>
                <a:latin typeface="Arial" pitchFamily="-110" charset="0"/>
                <a:ea typeface="ＭＳ Ｐゴシック" pitchFamily="-110" charset="-128"/>
                <a:cs typeface="ＭＳ Ｐゴシック" pitchFamily="-110" charset="-128"/>
              </a:rPr>
              <a:t>Computer Security Incident Handling Guide </a:t>
            </a:r>
            <a:r>
              <a:rPr lang="en-US" sz="1200" kern="1200" dirty="0">
                <a:solidFill>
                  <a:schemeClr val="tx1"/>
                </a:solidFill>
                <a:effectLst/>
                <a:latin typeface="Arial" pitchFamily="-110" charset="0"/>
                <a:ea typeface="ＭＳ Ｐゴシック" pitchFamily="-110" charset="-128"/>
                <a:cs typeface="ＭＳ Ｐゴシック" pitchFamily="-110" charset="-128"/>
              </a:rPr>
              <a:t>, August 2012)</a:t>
            </a:r>
          </a:p>
          <a:p>
            <a:r>
              <a:rPr lang="en-US" sz="1200" kern="1200" dirty="0">
                <a:solidFill>
                  <a:schemeClr val="tx1"/>
                </a:solidFill>
                <a:effectLst/>
                <a:latin typeface="Arial" pitchFamily="-110" charset="0"/>
                <a:ea typeface="ＭＳ Ｐゴシック" pitchFamily="-110" charset="-128"/>
                <a:cs typeface="ＭＳ Ｐゴシック" pitchFamily="-110" charset="-128"/>
              </a:rPr>
              <a:t>defines denial-of-service (</a:t>
            </a:r>
            <a:r>
              <a:rPr lang="en-US" sz="1200" kern="1200" dirty="0" err="1">
                <a:solidFill>
                  <a:schemeClr val="tx1"/>
                </a:solidFill>
                <a:effectLst/>
                <a:latin typeface="Arial" pitchFamily="-110" charset="0"/>
                <a:ea typeface="ＭＳ Ｐゴシック" pitchFamily="-110" charset="-128"/>
                <a:cs typeface="ＭＳ Ｐゴシック" pitchFamily="-110" charset="-128"/>
              </a:rPr>
              <a:t>DoS</a:t>
            </a:r>
            <a:r>
              <a:rPr lang="en-US" sz="1200" kern="1200" dirty="0">
                <a:solidFill>
                  <a:schemeClr val="tx1"/>
                </a:solidFill>
                <a:effectLst/>
                <a:latin typeface="Arial" pitchFamily="-110" charset="0"/>
                <a:ea typeface="ＭＳ Ｐゴシック" pitchFamily="-110" charset="-128"/>
                <a:cs typeface="ＭＳ Ｐゴシック" pitchFamily="-110" charset="-128"/>
              </a:rPr>
              <a:t>) attack as follows:</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A </a:t>
            </a:r>
            <a:r>
              <a:rPr lang="en-US" b="1" dirty="0">
                <a:latin typeface="Arial" pitchFamily="1" charset="0"/>
                <a:ea typeface="ＭＳ Ｐゴシック" pitchFamily="1" charset="-128"/>
                <a:cs typeface="ＭＳ Ｐゴシック" pitchFamily="1" charset="-128"/>
              </a:rPr>
              <a:t>denial of service (</a:t>
            </a:r>
            <a:r>
              <a:rPr lang="en-US" b="1" dirty="0" err="1">
                <a:latin typeface="Arial" pitchFamily="1" charset="0"/>
                <a:ea typeface="ＭＳ Ｐゴシック" pitchFamily="1" charset="-128"/>
                <a:cs typeface="ＭＳ Ｐゴシック" pitchFamily="1" charset="-128"/>
              </a:rPr>
              <a:t>DoS</a:t>
            </a:r>
            <a:r>
              <a:rPr lang="en-US" b="1" dirty="0">
                <a:latin typeface="Arial" pitchFamily="1" charset="0"/>
                <a:ea typeface="ＭＳ Ｐゴシック" pitchFamily="1" charset="-128"/>
                <a:cs typeface="ＭＳ Ｐゴシック" pitchFamily="1" charset="-128"/>
              </a:rPr>
              <a:t>) </a:t>
            </a:r>
            <a:r>
              <a:rPr lang="en-US" b="0" dirty="0">
                <a:latin typeface="Arial" pitchFamily="1" charset="0"/>
                <a:ea typeface="ＭＳ Ｐゴシック" pitchFamily="1" charset="-128"/>
                <a:cs typeface="ＭＳ Ｐゴシック" pitchFamily="1" charset="-128"/>
              </a:rPr>
              <a:t>is an action that prevents or impairs the authorized</a:t>
            </a:r>
          </a:p>
          <a:p>
            <a:r>
              <a:rPr lang="en-US" b="0" dirty="0">
                <a:latin typeface="Arial" pitchFamily="1" charset="0"/>
                <a:ea typeface="ＭＳ Ｐゴシック" pitchFamily="1" charset="-128"/>
                <a:cs typeface="ＭＳ Ｐゴシック" pitchFamily="1" charset="-128"/>
              </a:rPr>
              <a:t>use of networks, systems, or applications by exhausting resources such as central</a:t>
            </a:r>
          </a:p>
          <a:p>
            <a:r>
              <a:rPr lang="en-US" b="0" dirty="0">
                <a:latin typeface="Arial" pitchFamily="1" charset="0"/>
                <a:ea typeface="ＭＳ Ｐゴシック" pitchFamily="1" charset="-128"/>
                <a:cs typeface="ＭＳ Ｐゴシック" pitchFamily="1" charset="-128"/>
              </a:rPr>
              <a:t>processing units (CPU), memory, bandwidth, and disk space.</a:t>
            </a:r>
            <a:endParaRPr lang="en-US" b="0" dirty="0">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074357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7A63CE31-1446-D74D-AAD4-67FA58C406FE}" type="slidenum">
              <a:rPr lang="en-AU">
                <a:latin typeface="Arial" pitchFamily="1" charset="0"/>
              </a:rPr>
              <a:pPr/>
              <a:t>32</a:t>
            </a:fld>
            <a:endParaRPr lang="en-AU">
              <a:latin typeface="Arial" pitchFamily="1"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In addition to the DNS reflection attack discussed previously, a further variant of an</a:t>
            </a:r>
          </a:p>
          <a:p>
            <a:r>
              <a:rPr lang="en-US" dirty="0">
                <a:latin typeface="Arial" pitchFamily="1" charset="0"/>
                <a:ea typeface="ＭＳ Ｐゴシック" pitchFamily="1" charset="-128"/>
                <a:cs typeface="ＭＳ Ｐゴシック" pitchFamily="1" charset="-128"/>
              </a:rPr>
              <a:t>amplification attack uses packets directed at a legitimate DNS server as the intermediary</a:t>
            </a:r>
          </a:p>
          <a:p>
            <a:r>
              <a:rPr lang="en-US" dirty="0">
                <a:latin typeface="Arial" pitchFamily="1" charset="0"/>
                <a:ea typeface="ＭＳ Ｐゴシック" pitchFamily="1" charset="-128"/>
                <a:cs typeface="ＭＳ Ｐゴシック" pitchFamily="1" charset="-128"/>
              </a:rPr>
              <a:t>system. Attackers gain attack amplification by exploiting the behavior of the</a:t>
            </a:r>
          </a:p>
          <a:p>
            <a:r>
              <a:rPr lang="en-US" dirty="0">
                <a:latin typeface="Arial" pitchFamily="1" charset="0"/>
                <a:ea typeface="ＭＳ Ｐゴシック" pitchFamily="1" charset="-128"/>
                <a:cs typeface="ＭＳ Ｐゴシック" pitchFamily="1" charset="-128"/>
              </a:rPr>
              <a:t>DNS protocol to convert a small request into a much larger response. This contrasts</a:t>
            </a:r>
          </a:p>
          <a:p>
            <a:r>
              <a:rPr lang="en-US" dirty="0">
                <a:latin typeface="Arial" pitchFamily="1" charset="0"/>
                <a:ea typeface="ＭＳ Ｐゴシック" pitchFamily="1" charset="-128"/>
                <a:cs typeface="ＭＳ Ｐゴシック" pitchFamily="1" charset="-128"/>
              </a:rPr>
              <a:t>with the original amplifier attacks, which use responses from multiple systems to a</a:t>
            </a:r>
          </a:p>
          <a:p>
            <a:r>
              <a:rPr lang="en-US" dirty="0">
                <a:latin typeface="Arial" pitchFamily="1" charset="0"/>
                <a:ea typeface="ＭＳ Ｐゴシック" pitchFamily="1" charset="-128"/>
                <a:cs typeface="ＭＳ Ｐゴシック" pitchFamily="1" charset="-128"/>
              </a:rPr>
              <a:t>single request to gain amplification. Using the classic DNS protocol, a 60-byte UDP</a:t>
            </a:r>
          </a:p>
          <a:p>
            <a:r>
              <a:rPr lang="en-US" dirty="0">
                <a:latin typeface="Arial" pitchFamily="1" charset="0"/>
                <a:ea typeface="ＭＳ Ｐゴシック" pitchFamily="1" charset="-128"/>
                <a:cs typeface="ＭＳ Ｐゴシック" pitchFamily="1" charset="-128"/>
              </a:rPr>
              <a:t>request packet can easily result in a 512-byte UDP response, the maximum traditionally</a:t>
            </a:r>
          </a:p>
          <a:p>
            <a:r>
              <a:rPr lang="en-US" dirty="0">
                <a:latin typeface="Arial" pitchFamily="1" charset="0"/>
                <a:ea typeface="ＭＳ Ｐゴシック" pitchFamily="1" charset="-128"/>
                <a:cs typeface="ＭＳ Ｐゴシック" pitchFamily="1" charset="-128"/>
              </a:rPr>
              <a:t>allowed. All that is needed is a name server with DNS records large enough for</a:t>
            </a:r>
          </a:p>
          <a:p>
            <a:r>
              <a:rPr lang="en-US" dirty="0">
                <a:latin typeface="Arial" pitchFamily="1" charset="0"/>
                <a:ea typeface="ＭＳ Ｐゴシック" pitchFamily="1" charset="-128"/>
                <a:cs typeface="ＭＳ Ｐゴシック" pitchFamily="1" charset="-128"/>
              </a:rPr>
              <a:t>this to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These attacks have been seen for several years. More recently, the DNS</a:t>
            </a:r>
          </a:p>
          <a:p>
            <a:r>
              <a:rPr lang="en-US" dirty="0">
                <a:latin typeface="Arial" pitchFamily="1" charset="0"/>
                <a:ea typeface="ＭＳ Ｐゴシック" pitchFamily="1" charset="-128"/>
                <a:cs typeface="ＭＳ Ｐゴシック" pitchFamily="1" charset="-128"/>
              </a:rPr>
              <a:t>protocol has been extended to allow much larger responses of over 4000 bytes to</a:t>
            </a:r>
          </a:p>
          <a:p>
            <a:r>
              <a:rPr lang="en-US" dirty="0">
                <a:latin typeface="Arial" pitchFamily="1" charset="0"/>
                <a:ea typeface="ＭＳ Ｐゴシック" pitchFamily="1" charset="-128"/>
                <a:cs typeface="ＭＳ Ｐゴシック" pitchFamily="1" charset="-128"/>
              </a:rPr>
              <a:t>support extended DNS features such as IPv6, security, and others. By targeting</a:t>
            </a:r>
          </a:p>
          <a:p>
            <a:r>
              <a:rPr lang="en-US" dirty="0">
                <a:latin typeface="Arial" pitchFamily="1" charset="0"/>
                <a:ea typeface="ＭＳ Ｐゴシック" pitchFamily="1" charset="-128"/>
                <a:cs typeface="ＭＳ Ｐゴシック" pitchFamily="1" charset="-128"/>
              </a:rPr>
              <a:t>servers that support the extended DNS protocol, significantly greater amplification</a:t>
            </a:r>
          </a:p>
          <a:p>
            <a:r>
              <a:rPr lang="en-US" dirty="0">
                <a:latin typeface="Arial" pitchFamily="1" charset="0"/>
                <a:ea typeface="ＭＳ Ｐゴシック" pitchFamily="1" charset="-128"/>
                <a:cs typeface="ＭＳ Ｐゴシック" pitchFamily="1" charset="-128"/>
              </a:rPr>
              <a:t>can be achieved than with the classic DNS protocol.</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attack, a selection of suitable DNS servers with good network connections</a:t>
            </a:r>
          </a:p>
          <a:p>
            <a:r>
              <a:rPr lang="en-US" dirty="0">
                <a:latin typeface="Arial" pitchFamily="1" charset="0"/>
                <a:ea typeface="ＭＳ Ｐゴシック" pitchFamily="1" charset="-128"/>
                <a:cs typeface="ＭＳ Ｐゴシック" pitchFamily="1" charset="-128"/>
              </a:rPr>
              <a:t>are chosen. The attacker creates a series of DNS requests containing</a:t>
            </a:r>
          </a:p>
          <a:p>
            <a:r>
              <a:rPr lang="en-US" dirty="0">
                <a:latin typeface="Arial" pitchFamily="1" charset="0"/>
                <a:ea typeface="ＭＳ Ｐゴシック" pitchFamily="1" charset="-128"/>
                <a:cs typeface="ＭＳ Ｐゴシック" pitchFamily="1" charset="-128"/>
              </a:rPr>
              <a:t>the spoofed source address of the target system. These are directed at a number</a:t>
            </a:r>
          </a:p>
          <a:p>
            <a:r>
              <a:rPr lang="en-US" dirty="0">
                <a:latin typeface="Arial" pitchFamily="1" charset="0"/>
                <a:ea typeface="ＭＳ Ｐゴシック" pitchFamily="1" charset="-128"/>
                <a:cs typeface="ＭＳ Ｐゴシック" pitchFamily="1" charset="-128"/>
              </a:rPr>
              <a:t>of the selected name servers. The servers respond to these requests, sending the</a:t>
            </a:r>
          </a:p>
          <a:p>
            <a:r>
              <a:rPr lang="en-US" dirty="0">
                <a:latin typeface="Arial" pitchFamily="1" charset="0"/>
                <a:ea typeface="ＭＳ Ｐゴシック" pitchFamily="1" charset="-128"/>
                <a:cs typeface="ＭＳ Ｐゴシック" pitchFamily="1" charset="-128"/>
              </a:rPr>
              <a:t>replies to the spoofed source, which appears to them to be the legitimate requesting</a:t>
            </a:r>
          </a:p>
          <a:p>
            <a:r>
              <a:rPr lang="en-US" dirty="0">
                <a:latin typeface="Arial" pitchFamily="1" charset="0"/>
                <a:ea typeface="ＭＳ Ｐゴシック" pitchFamily="1" charset="-128"/>
                <a:cs typeface="ＭＳ Ｐゴシック" pitchFamily="1" charset="-128"/>
              </a:rPr>
              <a:t>system. The target is then flooded with their responses. Because of the amplification</a:t>
            </a:r>
          </a:p>
          <a:p>
            <a:r>
              <a:rPr lang="en-US" dirty="0">
                <a:latin typeface="Arial" pitchFamily="1" charset="0"/>
                <a:ea typeface="ＭＳ Ｐゴシック" pitchFamily="1" charset="-128"/>
                <a:cs typeface="ＭＳ Ｐゴシック" pitchFamily="1" charset="-128"/>
              </a:rPr>
              <a:t>achieved, the attacker need only generate a moderate flow of packets to</a:t>
            </a:r>
          </a:p>
          <a:p>
            <a:r>
              <a:rPr lang="en-US" dirty="0">
                <a:latin typeface="Arial" pitchFamily="1" charset="0"/>
                <a:ea typeface="ＭＳ Ｐゴシック" pitchFamily="1" charset="-128"/>
                <a:cs typeface="ＭＳ Ｐゴシック" pitchFamily="1" charset="-128"/>
              </a:rPr>
              <a:t>cause a larger, amplified flow to flood and overflow the link to the target system.</a:t>
            </a:r>
          </a:p>
          <a:p>
            <a:r>
              <a:rPr lang="en-US" dirty="0">
                <a:latin typeface="Arial" pitchFamily="1" charset="0"/>
                <a:ea typeface="ＭＳ Ｐゴシック" pitchFamily="1" charset="-128"/>
                <a:cs typeface="ＭＳ Ｐゴシック" pitchFamily="1" charset="-128"/>
              </a:rPr>
              <a:t>Intermediate systems will also experience significant loads. By using a number of</a:t>
            </a:r>
          </a:p>
          <a:p>
            <a:r>
              <a:rPr lang="en-US" dirty="0">
                <a:latin typeface="Arial" pitchFamily="1" charset="0"/>
                <a:ea typeface="ＭＳ Ｐゴシック" pitchFamily="1" charset="-128"/>
                <a:cs typeface="ＭＳ Ｐゴシック" pitchFamily="1" charset="-128"/>
              </a:rPr>
              <a:t>high-capacity, well-connected systems, the attacker can ensure that intermediate</a:t>
            </a:r>
          </a:p>
          <a:p>
            <a:r>
              <a:rPr lang="en-US" dirty="0">
                <a:latin typeface="Arial" pitchFamily="1" charset="0"/>
                <a:ea typeface="ＭＳ Ｐゴシック" pitchFamily="1" charset="-128"/>
                <a:cs typeface="ＭＳ Ｐゴシック" pitchFamily="1" charset="-128"/>
              </a:rPr>
              <a:t>systems are not overloaded, allowing the attack to proceed.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further variant of this attack exploits recursive DNS name servers. This is</a:t>
            </a:r>
          </a:p>
          <a:p>
            <a:r>
              <a:rPr lang="en-US" dirty="0">
                <a:latin typeface="Arial" pitchFamily="1" charset="0"/>
                <a:ea typeface="ＭＳ Ｐゴシック" pitchFamily="1" charset="-128"/>
                <a:cs typeface="ＭＳ Ｐゴシック" pitchFamily="1" charset="-128"/>
              </a:rPr>
              <a:t>a basic feature of the DNS protocol that permits a DNS name server to query a</a:t>
            </a:r>
          </a:p>
          <a:p>
            <a:r>
              <a:rPr lang="en-US" dirty="0">
                <a:latin typeface="Arial" pitchFamily="1" charset="0"/>
                <a:ea typeface="ＭＳ Ｐゴシック" pitchFamily="1" charset="-128"/>
                <a:cs typeface="ＭＳ Ｐゴシック" pitchFamily="1" charset="-128"/>
              </a:rPr>
              <a:t>number of other servers to resolve a query for its clients. The intention was that this</a:t>
            </a:r>
          </a:p>
          <a:p>
            <a:r>
              <a:rPr lang="en-US" dirty="0">
                <a:latin typeface="Arial" pitchFamily="1" charset="0"/>
                <a:ea typeface="ＭＳ Ｐゴシック" pitchFamily="1" charset="-128"/>
                <a:cs typeface="ＭＳ Ｐゴシック" pitchFamily="1" charset="-128"/>
              </a:rPr>
              <a:t>feature is used to support local clients only. However, many DNS systems support</a:t>
            </a:r>
          </a:p>
          <a:p>
            <a:r>
              <a:rPr lang="en-US" dirty="0">
                <a:latin typeface="Arial" pitchFamily="1" charset="0"/>
                <a:ea typeface="ＭＳ Ｐゴシック" pitchFamily="1" charset="-128"/>
                <a:cs typeface="ＭＳ Ｐゴシック" pitchFamily="1" charset="-128"/>
              </a:rPr>
              <a:t>recursion by default for any requests. They are known as open recursive DNS servers.</a:t>
            </a:r>
          </a:p>
          <a:p>
            <a:r>
              <a:rPr lang="en-US" dirty="0">
                <a:latin typeface="Arial" pitchFamily="1" charset="0"/>
                <a:ea typeface="ＭＳ Ｐゴシック" pitchFamily="1" charset="-128"/>
                <a:cs typeface="ＭＳ Ｐゴシック" pitchFamily="1" charset="-128"/>
              </a:rPr>
              <a:t>Attackers may exploit such servers for a number of DNS-based attacks, including</a:t>
            </a:r>
          </a:p>
          <a:p>
            <a:r>
              <a:rPr lang="en-US" dirty="0">
                <a:latin typeface="Arial" pitchFamily="1" charset="0"/>
                <a:ea typeface="ＭＳ Ｐゴシック" pitchFamily="1" charset="-128"/>
                <a:cs typeface="ＭＳ Ｐゴシック" pitchFamily="1" charset="-128"/>
              </a:rPr>
              <a:t>the DNS amplification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In this variant, the attacker targets a number</a:t>
            </a:r>
          </a:p>
          <a:p>
            <a:r>
              <a:rPr lang="en-US" dirty="0">
                <a:latin typeface="Arial" pitchFamily="1" charset="0"/>
                <a:ea typeface="ＭＳ Ｐゴシック" pitchFamily="1" charset="-128"/>
                <a:cs typeface="ＭＳ Ｐゴシック" pitchFamily="1" charset="-128"/>
              </a:rPr>
              <a:t>of open recursive DNS servers. The name information being used for the attack</a:t>
            </a:r>
          </a:p>
          <a:p>
            <a:r>
              <a:rPr lang="en-US" dirty="0">
                <a:latin typeface="Arial" pitchFamily="1" charset="0"/>
                <a:ea typeface="ＭＳ Ｐゴシック" pitchFamily="1" charset="-128"/>
                <a:cs typeface="ＭＳ Ｐゴシック" pitchFamily="1" charset="-128"/>
              </a:rPr>
              <a:t>need not reside on these servers, but can be sourced from anywhere on the Internet.</a:t>
            </a:r>
          </a:p>
          <a:p>
            <a:r>
              <a:rPr lang="en-US" dirty="0">
                <a:latin typeface="Arial" pitchFamily="1" charset="0"/>
                <a:ea typeface="ＭＳ Ｐゴシック" pitchFamily="1" charset="-128"/>
                <a:cs typeface="ＭＳ Ｐゴシック" pitchFamily="1" charset="-128"/>
              </a:rPr>
              <a:t>The results are directed at the desired target using spoofed source addresses.</a:t>
            </a:r>
          </a:p>
          <a:p>
            <a:endParaRPr lang="en-US" dirty="0">
              <a:latin typeface="Arial" pitchFamily="1"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Like all the reflection-based attacks, the basic defense against these is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 the use of spoofed source addresses. Appropriate configuration of DNS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servers, in particular limiting recursive responses to internal client systems only,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in RFC 5358, can restrict some variants of this attack.</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682054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1D6A4A4-889B-2141-87D8-037A9ABFAF66}" type="slidenum">
              <a:rPr lang="en-AU">
                <a:latin typeface="Arial" pitchFamily="1" charset="0"/>
              </a:rPr>
              <a:pPr/>
              <a:t>33</a:t>
            </a:fld>
            <a:endParaRPr lang="en-AU">
              <a:latin typeface="Arial" pitchFamily="1"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There are a number of steps that can be taken both to limit the consequences of</a:t>
            </a:r>
          </a:p>
          <a:p>
            <a:r>
              <a:rPr lang="en-US" b="0" dirty="0">
                <a:latin typeface="Arial" pitchFamily="1" charset="0"/>
                <a:ea typeface="ＭＳ Ｐゴシック" pitchFamily="1" charset="-128"/>
                <a:cs typeface="ＭＳ Ｐゴシック" pitchFamily="1" charset="-128"/>
              </a:rPr>
              <a:t>being the target of a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 and to limit the chance of your systems being compromised</a:t>
            </a:r>
          </a:p>
          <a:p>
            <a:r>
              <a:rPr lang="en-US" b="0" dirty="0">
                <a:latin typeface="Arial" pitchFamily="1" charset="0"/>
                <a:ea typeface="ＭＳ Ｐゴシック" pitchFamily="1" charset="-128"/>
                <a:cs typeface="ＭＳ Ｐゴシック" pitchFamily="1" charset="-128"/>
              </a:rPr>
              <a:t>and then used to launch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attacks. It is important to recognize that</a:t>
            </a:r>
          </a:p>
          <a:p>
            <a:r>
              <a:rPr lang="en-US" b="0" dirty="0">
                <a:latin typeface="Arial" pitchFamily="1" charset="0"/>
                <a:ea typeface="ＭＳ Ｐゴシック" pitchFamily="1" charset="-128"/>
                <a:cs typeface="ＭＳ Ｐゴシック" pitchFamily="1" charset="-128"/>
              </a:rPr>
              <a:t>these attacks cannot be prevented entirely. In particular, if an attacker can direct a</a:t>
            </a:r>
          </a:p>
          <a:p>
            <a:r>
              <a:rPr lang="en-US" b="0" dirty="0">
                <a:latin typeface="Arial" pitchFamily="1" charset="0"/>
                <a:ea typeface="ＭＳ Ｐゴシック" pitchFamily="1" charset="-128"/>
                <a:cs typeface="ＭＳ Ｐゴシック" pitchFamily="1" charset="-128"/>
              </a:rPr>
              <a:t>large enough volume of legitimate traffic to your system, then there is a high chance</a:t>
            </a:r>
          </a:p>
          <a:p>
            <a:r>
              <a:rPr lang="en-US" b="0" dirty="0">
                <a:latin typeface="Arial" pitchFamily="1" charset="0"/>
                <a:ea typeface="ＭＳ Ｐゴシック" pitchFamily="1" charset="-128"/>
                <a:cs typeface="ＭＳ Ｐゴシック" pitchFamily="1" charset="-128"/>
              </a:rPr>
              <a:t>this will overwhelm your system’s network connection, and thus limit legitimate</a:t>
            </a:r>
          </a:p>
          <a:p>
            <a:r>
              <a:rPr lang="en-US" b="0" dirty="0">
                <a:latin typeface="Arial" pitchFamily="1" charset="0"/>
                <a:ea typeface="ＭＳ Ｐゴシック" pitchFamily="1" charset="-128"/>
                <a:cs typeface="ＭＳ Ｐゴシック" pitchFamily="1" charset="-128"/>
              </a:rPr>
              <a:t>traffic requests from other users. Indeed, this sometimes occurs by accident as a</a:t>
            </a:r>
          </a:p>
          <a:p>
            <a:r>
              <a:rPr lang="en-US" b="0" dirty="0">
                <a:latin typeface="Arial" pitchFamily="1" charset="0"/>
                <a:ea typeface="ＭＳ Ｐゴシック" pitchFamily="1" charset="-128"/>
                <a:cs typeface="ＭＳ Ｐゴシック" pitchFamily="1" charset="-128"/>
              </a:rPr>
              <a:t>result of high publicity about a specific site. Classically, a posting to the well-known</a:t>
            </a:r>
          </a:p>
          <a:p>
            <a:r>
              <a:rPr lang="en-US" b="0" dirty="0">
                <a:latin typeface="Arial" pitchFamily="1" charset="0"/>
                <a:ea typeface="ＭＳ Ｐゴシック" pitchFamily="1" charset="-128"/>
                <a:cs typeface="ＭＳ Ｐゴシック" pitchFamily="1" charset="-128"/>
              </a:rPr>
              <a:t>Slashdot news aggregation site often results in overload of the referenced server</a:t>
            </a:r>
          </a:p>
          <a:p>
            <a:r>
              <a:rPr lang="en-US" b="0" dirty="0">
                <a:latin typeface="Arial" pitchFamily="1" charset="0"/>
                <a:ea typeface="ＭＳ Ｐゴシック" pitchFamily="1" charset="-128"/>
                <a:cs typeface="ＭＳ Ｐゴシック" pitchFamily="1" charset="-128"/>
              </a:rPr>
              <a:t>system. Similarly, when popular sporting events like the Olympics or Soccer World</a:t>
            </a:r>
          </a:p>
          <a:p>
            <a:r>
              <a:rPr lang="en-US" b="0" dirty="0">
                <a:latin typeface="Arial" pitchFamily="1" charset="0"/>
                <a:ea typeface="ＭＳ Ｐゴシック" pitchFamily="1" charset="-128"/>
                <a:cs typeface="ＭＳ Ｐゴシック" pitchFamily="1" charset="-128"/>
              </a:rPr>
              <a:t>Cup matches occur, sites reporting on them experience very high traffic levels. This</a:t>
            </a:r>
          </a:p>
          <a:p>
            <a:r>
              <a:rPr lang="en-US" b="0" dirty="0">
                <a:latin typeface="Arial" pitchFamily="1" charset="0"/>
                <a:ea typeface="ＭＳ Ｐゴシック" pitchFamily="1" charset="-128"/>
                <a:cs typeface="ＭＳ Ｐゴシック" pitchFamily="1" charset="-128"/>
              </a:rPr>
              <a:t>has led to the terms </a:t>
            </a:r>
            <a:r>
              <a:rPr lang="en-US" b="0" i="1" dirty="0" err="1">
                <a:latin typeface="Arial" pitchFamily="1" charset="0"/>
                <a:ea typeface="ＭＳ Ｐゴシック" pitchFamily="1" charset="-128"/>
                <a:cs typeface="ＭＳ Ｐゴシック" pitchFamily="1" charset="-128"/>
              </a:rPr>
              <a:t>slashdotted</a:t>
            </a:r>
            <a:r>
              <a:rPr lang="en-US" b="0" i="1" dirty="0">
                <a:latin typeface="Arial" pitchFamily="1" charset="0"/>
                <a:ea typeface="ＭＳ Ｐゴシック" pitchFamily="1" charset="-128"/>
                <a:cs typeface="ＭＳ Ｐゴシック" pitchFamily="1" charset="-128"/>
              </a:rPr>
              <a:t> , flash crowd , or flash event being used to describe</a:t>
            </a:r>
          </a:p>
          <a:p>
            <a:r>
              <a:rPr lang="en-US" b="0" dirty="0">
                <a:latin typeface="Arial" pitchFamily="1" charset="0"/>
                <a:ea typeface="ＭＳ Ｐゴシック" pitchFamily="1" charset="-128"/>
                <a:cs typeface="ＭＳ Ｐゴシック" pitchFamily="1" charset="-128"/>
              </a:rPr>
              <a:t>such occurrences. There is very little that can be done to prevent this type of either</a:t>
            </a:r>
          </a:p>
          <a:p>
            <a:r>
              <a:rPr lang="en-US" b="0" dirty="0">
                <a:latin typeface="Arial" pitchFamily="1" charset="0"/>
                <a:ea typeface="ＭＳ Ｐゴシック" pitchFamily="1" charset="-128"/>
                <a:cs typeface="ＭＳ Ｐゴシック" pitchFamily="1" charset="-128"/>
              </a:rPr>
              <a:t>accidental or deliberate overload without also compromising network performance.</a:t>
            </a:r>
          </a:p>
          <a:p>
            <a:r>
              <a:rPr lang="en-US" b="0" dirty="0">
                <a:latin typeface="Arial" pitchFamily="1" charset="0"/>
                <a:ea typeface="ＭＳ Ｐゴシック" pitchFamily="1" charset="-128"/>
                <a:cs typeface="ＭＳ Ｐゴシック" pitchFamily="1" charset="-128"/>
              </a:rPr>
              <a:t>The provision of significant excess network bandwidth and replicated distributed</a:t>
            </a:r>
          </a:p>
          <a:p>
            <a:r>
              <a:rPr lang="en-US" b="0" dirty="0">
                <a:latin typeface="Arial" pitchFamily="1" charset="0"/>
                <a:ea typeface="ＭＳ Ｐゴシック" pitchFamily="1" charset="-128"/>
                <a:cs typeface="ＭＳ Ｐゴシック" pitchFamily="1" charset="-128"/>
              </a:rPr>
              <a:t>servers is the usual response, particularly when the overload is anticipated. This is</a:t>
            </a:r>
          </a:p>
          <a:p>
            <a:r>
              <a:rPr lang="en-US" b="0" dirty="0">
                <a:latin typeface="Arial" pitchFamily="1" charset="0"/>
                <a:ea typeface="ＭＳ Ｐゴシック" pitchFamily="1" charset="-128"/>
                <a:cs typeface="ＭＳ Ｐゴシック" pitchFamily="1" charset="-128"/>
              </a:rPr>
              <a:t>regularly done for popular sporting sites. However, this response does have a significant</a:t>
            </a:r>
          </a:p>
          <a:p>
            <a:r>
              <a:rPr lang="en-US" b="0" dirty="0">
                <a:latin typeface="Arial" pitchFamily="1" charset="0"/>
                <a:ea typeface="ＭＳ Ｐゴシック" pitchFamily="1" charset="-128"/>
                <a:cs typeface="ＭＳ Ｐゴシック" pitchFamily="1" charset="-128"/>
              </a:rPr>
              <a:t>implementation cost.</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In general, there are four lines of defense against </a:t>
            </a:r>
            <a:r>
              <a:rPr lang="en-US" b="0" dirty="0" err="1">
                <a:latin typeface="Arial" pitchFamily="1" charset="0"/>
                <a:ea typeface="ＭＳ Ｐゴシック" pitchFamily="1" charset="-128"/>
                <a:cs typeface="ＭＳ Ｐゴシック" pitchFamily="1" charset="-128"/>
              </a:rPr>
              <a:t>DDoS</a:t>
            </a:r>
            <a:r>
              <a:rPr lang="en-US" b="0" dirty="0">
                <a:latin typeface="Arial" pitchFamily="1" charset="0"/>
                <a:ea typeface="ＭＳ Ｐゴシック" pitchFamily="1" charset="-128"/>
                <a:cs typeface="ＭＳ Ｐゴシック" pitchFamily="1" charset="-128"/>
              </a:rPr>
              <a:t> attacks [PENG07,</a:t>
            </a:r>
          </a:p>
          <a:p>
            <a:r>
              <a:rPr lang="en-US" b="0" dirty="0">
                <a:latin typeface="Arial" pitchFamily="1" charset="0"/>
                <a:ea typeface="ＭＳ Ｐゴシック" pitchFamily="1" charset="-128"/>
                <a:cs typeface="ＭＳ Ｐゴシック" pitchFamily="1" charset="-128"/>
              </a:rPr>
              <a:t>CHAN02]:</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prevention and preemption (before the attack):</a:t>
            </a:r>
            <a:r>
              <a:rPr lang="en-US" b="0" dirty="0">
                <a:latin typeface="Arial" pitchFamily="1" charset="0"/>
                <a:ea typeface="ＭＳ Ｐゴシック" pitchFamily="1" charset="-128"/>
                <a:cs typeface="ＭＳ Ｐゴシック" pitchFamily="1" charset="-128"/>
              </a:rPr>
              <a:t> These mechanisms</a:t>
            </a:r>
          </a:p>
          <a:p>
            <a:r>
              <a:rPr lang="en-US" b="0" dirty="0">
                <a:latin typeface="Arial" pitchFamily="1" charset="0"/>
                <a:ea typeface="ＭＳ Ｐゴシック" pitchFamily="1" charset="-128"/>
                <a:cs typeface="ＭＳ Ｐゴシック" pitchFamily="1" charset="-128"/>
              </a:rPr>
              <a:t>enable the victim to endure attack attempts without denying service to legitimate</a:t>
            </a:r>
          </a:p>
          <a:p>
            <a:r>
              <a:rPr lang="en-US" b="0" dirty="0">
                <a:latin typeface="Arial" pitchFamily="1" charset="0"/>
                <a:ea typeface="ＭＳ Ｐゴシック" pitchFamily="1" charset="-128"/>
                <a:cs typeface="ＭＳ Ｐゴシック" pitchFamily="1" charset="-128"/>
              </a:rPr>
              <a:t>clients. Techniques include enforcing policies for resource consumption</a:t>
            </a:r>
          </a:p>
          <a:p>
            <a:r>
              <a:rPr lang="en-US" b="0" dirty="0">
                <a:latin typeface="Arial" pitchFamily="1" charset="0"/>
                <a:ea typeface="ＭＳ Ｐゴシック" pitchFamily="1" charset="-128"/>
                <a:cs typeface="ＭＳ Ｐゴシック" pitchFamily="1" charset="-128"/>
              </a:rPr>
              <a:t>and providing backup resources available on demand. In addition, prevention</a:t>
            </a:r>
          </a:p>
          <a:p>
            <a:r>
              <a:rPr lang="en-US" b="0" dirty="0">
                <a:latin typeface="Arial" pitchFamily="1" charset="0"/>
                <a:ea typeface="ＭＳ Ｐゴシック" pitchFamily="1" charset="-128"/>
                <a:cs typeface="ＭＳ Ｐゴシック" pitchFamily="1" charset="-128"/>
              </a:rPr>
              <a:t>mechanisms modify systems and protocols on the Internet to reduce the</a:t>
            </a:r>
          </a:p>
          <a:p>
            <a:r>
              <a:rPr lang="en-US" b="0" dirty="0">
                <a:latin typeface="Arial" pitchFamily="1" charset="0"/>
                <a:ea typeface="ＭＳ Ｐゴシック" pitchFamily="1" charset="-128"/>
                <a:cs typeface="ＭＳ Ｐゴシック" pitchFamily="1" charset="-128"/>
              </a:rPr>
              <a:t>possibility of </a:t>
            </a:r>
            <a:r>
              <a:rPr lang="en-US" b="0" dirty="0" err="1">
                <a:latin typeface="Arial" pitchFamily="1" charset="0"/>
                <a:ea typeface="ＭＳ Ｐゴシック" pitchFamily="1" charset="-128"/>
                <a:cs typeface="ＭＳ Ｐゴシック" pitchFamily="1" charset="-128"/>
              </a:rPr>
              <a:t>DDoS</a:t>
            </a:r>
            <a:r>
              <a:rPr lang="en-US" b="0" dirty="0">
                <a:latin typeface="Arial" pitchFamily="1" charset="0"/>
                <a:ea typeface="ＭＳ Ｐゴシック" pitchFamily="1" charset="-128"/>
                <a:cs typeface="ＭＳ Ｐゴシック" pitchFamily="1" charset="-128"/>
              </a:rPr>
              <a:t> attacks.</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detection and filtering (during the attack):</a:t>
            </a:r>
            <a:r>
              <a:rPr lang="en-US" b="0" dirty="0">
                <a:latin typeface="Arial" pitchFamily="1" charset="0"/>
                <a:ea typeface="ＭＳ Ｐゴシック" pitchFamily="1" charset="-128"/>
                <a:cs typeface="ＭＳ Ｐゴシック" pitchFamily="1" charset="-128"/>
              </a:rPr>
              <a:t> These mechanisms attempt</a:t>
            </a:r>
          </a:p>
          <a:p>
            <a:r>
              <a:rPr lang="en-US" b="0" dirty="0">
                <a:latin typeface="Arial" pitchFamily="1" charset="0"/>
                <a:ea typeface="ＭＳ Ｐゴシック" pitchFamily="1" charset="-128"/>
                <a:cs typeface="ＭＳ Ｐゴシック" pitchFamily="1" charset="-128"/>
              </a:rPr>
              <a:t>to detect the attack as it begins and respond immediately. This minimizes the</a:t>
            </a:r>
          </a:p>
          <a:p>
            <a:r>
              <a:rPr lang="en-US" b="0" dirty="0">
                <a:latin typeface="Arial" pitchFamily="1" charset="0"/>
                <a:ea typeface="ＭＳ Ｐゴシック" pitchFamily="1" charset="-128"/>
                <a:cs typeface="ＭＳ Ｐゴシック" pitchFamily="1" charset="-128"/>
              </a:rPr>
              <a:t>impact of the attack on the target. Detection involves looking for suspicious</a:t>
            </a:r>
          </a:p>
          <a:p>
            <a:r>
              <a:rPr lang="en-US" b="0" dirty="0">
                <a:latin typeface="Arial" pitchFamily="1" charset="0"/>
                <a:ea typeface="ＭＳ Ｐゴシック" pitchFamily="1" charset="-128"/>
                <a:cs typeface="ＭＳ Ｐゴシック" pitchFamily="1" charset="-128"/>
              </a:rPr>
              <a:t>patterns of behavior. Response involves filtering out packets likely to be part</a:t>
            </a:r>
          </a:p>
          <a:p>
            <a:r>
              <a:rPr lang="en-US" b="0" dirty="0">
                <a:latin typeface="Arial" pitchFamily="1" charset="0"/>
                <a:ea typeface="ＭＳ Ｐゴシック" pitchFamily="1" charset="-128"/>
                <a:cs typeface="ＭＳ Ｐゴシック" pitchFamily="1" charset="-128"/>
              </a:rPr>
              <a:t>of the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source </a:t>
            </a:r>
            <a:r>
              <a:rPr lang="en-US" b="1" dirty="0" err="1">
                <a:latin typeface="Arial" pitchFamily="1" charset="0"/>
                <a:ea typeface="ＭＳ Ｐゴシック" pitchFamily="1" charset="-128"/>
                <a:cs typeface="ＭＳ Ｐゴシック" pitchFamily="1" charset="-128"/>
              </a:rPr>
              <a:t>traceback</a:t>
            </a:r>
            <a:r>
              <a:rPr lang="en-US" b="1" dirty="0">
                <a:latin typeface="Arial" pitchFamily="1" charset="0"/>
                <a:ea typeface="ＭＳ Ｐゴシック" pitchFamily="1" charset="-128"/>
                <a:cs typeface="ＭＳ Ｐゴシック" pitchFamily="1" charset="-128"/>
              </a:rPr>
              <a:t> and identification (during and after the attack): </a:t>
            </a:r>
            <a:r>
              <a:rPr lang="en-US" b="0" dirty="0">
                <a:latin typeface="Arial" pitchFamily="1" charset="0"/>
                <a:ea typeface="ＭＳ Ｐゴシック" pitchFamily="1" charset="-128"/>
                <a:cs typeface="ＭＳ Ｐゴシック" pitchFamily="1" charset="-128"/>
              </a:rPr>
              <a:t>This</a:t>
            </a:r>
          </a:p>
          <a:p>
            <a:r>
              <a:rPr lang="en-US" b="0" dirty="0">
                <a:latin typeface="Arial" pitchFamily="1" charset="0"/>
                <a:ea typeface="ＭＳ Ｐゴシック" pitchFamily="1" charset="-128"/>
                <a:cs typeface="ＭＳ Ｐゴシック" pitchFamily="1" charset="-128"/>
              </a:rPr>
              <a:t>is an attempt to identify the source of the attack as a first step in preventing</a:t>
            </a:r>
          </a:p>
          <a:p>
            <a:r>
              <a:rPr lang="en-US" b="0" dirty="0">
                <a:latin typeface="Arial" pitchFamily="1" charset="0"/>
                <a:ea typeface="ＭＳ Ｐゴシック" pitchFamily="1" charset="-128"/>
                <a:cs typeface="ＭＳ Ｐゴシック" pitchFamily="1" charset="-128"/>
              </a:rPr>
              <a:t>future attacks. However, this method typically does not yield results fast</a:t>
            </a:r>
          </a:p>
          <a:p>
            <a:r>
              <a:rPr lang="en-US" b="0" dirty="0">
                <a:latin typeface="Arial" pitchFamily="1" charset="0"/>
                <a:ea typeface="ＭＳ Ｐゴシック" pitchFamily="1" charset="-128"/>
                <a:cs typeface="ＭＳ Ｐゴシック" pitchFamily="1" charset="-128"/>
              </a:rPr>
              <a:t>enough, if at all, to mitigate an ongoing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reaction (after the attack): </a:t>
            </a:r>
            <a:r>
              <a:rPr lang="en-US" b="0" dirty="0">
                <a:latin typeface="Arial" pitchFamily="1" charset="0"/>
                <a:ea typeface="ＭＳ Ｐゴシック" pitchFamily="1" charset="-128"/>
                <a:cs typeface="ＭＳ Ｐゴシック" pitchFamily="1" charset="-128"/>
              </a:rPr>
              <a:t>This is an attempt to eliminate or curtail the</a:t>
            </a:r>
          </a:p>
          <a:p>
            <a:r>
              <a:rPr lang="en-US" b="0" dirty="0">
                <a:latin typeface="Arial" pitchFamily="1" charset="0"/>
                <a:ea typeface="ＭＳ Ｐゴシック" pitchFamily="1" charset="-128"/>
                <a:cs typeface="ＭＳ Ｐゴシック" pitchFamily="1" charset="-128"/>
              </a:rPr>
              <a:t>effects of an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We discuss the first of these lines of defense in this section and consider the</a:t>
            </a:r>
          </a:p>
          <a:p>
            <a:r>
              <a:rPr lang="en-US" b="0" dirty="0">
                <a:latin typeface="Arial" pitchFamily="1" charset="0"/>
                <a:ea typeface="ＭＳ Ｐゴシック" pitchFamily="1" charset="-128"/>
                <a:cs typeface="ＭＳ Ｐゴシック" pitchFamily="1" charset="-128"/>
              </a:rPr>
              <a:t>remaining three in Section 7.7 .</a:t>
            </a:r>
            <a:endParaRPr lang="en-US" b="0"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823347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A5A987-58C5-BC4B-8924-406684A0A6AA}" type="slidenum">
              <a:rPr lang="en-AU">
                <a:latin typeface="Arial" pitchFamily="1" charset="0"/>
              </a:rPr>
              <a:pPr/>
              <a:t>34</a:t>
            </a:fld>
            <a:endParaRPr lang="en-AU">
              <a:latin typeface="Arial" pitchFamily="1"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 critical component of many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is the use of spoofed source</a:t>
            </a:r>
          </a:p>
          <a:p>
            <a:r>
              <a:rPr lang="en-US" dirty="0">
                <a:latin typeface="Arial" pitchFamily="1" charset="0"/>
                <a:ea typeface="ＭＳ Ｐゴシック" pitchFamily="1" charset="-128"/>
                <a:cs typeface="ＭＳ Ｐゴシック" pitchFamily="1" charset="-128"/>
              </a:rPr>
              <a:t>addresses. These either obscure the originating system of direct and distributed </a:t>
            </a:r>
            <a:r>
              <a:rPr lang="en-US" dirty="0" err="1">
                <a:latin typeface="Arial" pitchFamily="1" charset="0"/>
                <a:ea typeface="ＭＳ Ｐゴシック" pitchFamily="1" charset="-128"/>
                <a:cs typeface="ＭＳ Ｐゴシック" pitchFamily="1" charset="-128"/>
              </a:rPr>
              <a:t>DoS</a:t>
            </a:r>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attacks or are used to direct reflected or amplified traffic to the target system. Hence</a:t>
            </a:r>
          </a:p>
          <a:p>
            <a:r>
              <a:rPr lang="en-US" dirty="0">
                <a:latin typeface="Arial" pitchFamily="1" charset="0"/>
                <a:ea typeface="ＭＳ Ｐゴシック" pitchFamily="1" charset="-128"/>
                <a:cs typeface="ＭＳ Ｐゴシック" pitchFamily="1" charset="-128"/>
              </a:rPr>
              <a:t>one of the fundamental, and longest standing, recommendations for defense against</a:t>
            </a:r>
          </a:p>
          <a:p>
            <a:r>
              <a:rPr lang="en-US" dirty="0">
                <a:latin typeface="Arial" pitchFamily="1" charset="0"/>
                <a:ea typeface="ＭＳ Ｐゴシック" pitchFamily="1" charset="-128"/>
                <a:cs typeface="ＭＳ Ｐゴシック" pitchFamily="1" charset="-128"/>
              </a:rPr>
              <a:t>these attacks is to limit the ability of systems to send packets with spoofed source</a:t>
            </a:r>
          </a:p>
          <a:p>
            <a:r>
              <a:rPr lang="en-US" dirty="0">
                <a:latin typeface="Arial" pitchFamily="1" charset="0"/>
                <a:ea typeface="ＭＳ Ｐゴシック" pitchFamily="1" charset="-128"/>
                <a:cs typeface="ＭＳ Ｐゴシック" pitchFamily="1" charset="-128"/>
              </a:rPr>
              <a:t>addresses. RFC 2827, </a:t>
            </a:r>
            <a:r>
              <a:rPr lang="en-US" i="1" dirty="0">
                <a:latin typeface="Arial" pitchFamily="1" charset="0"/>
                <a:ea typeface="ＭＳ Ｐゴシック" pitchFamily="1" charset="-128"/>
                <a:cs typeface="ＭＳ Ｐゴシック" pitchFamily="1" charset="-128"/>
              </a:rPr>
              <a:t>Network Ingress Filtering: Defeating Denial-of-service attacks</a:t>
            </a:r>
          </a:p>
          <a:p>
            <a:r>
              <a:rPr lang="en-US" i="1" dirty="0">
                <a:latin typeface="Arial" pitchFamily="1" charset="0"/>
                <a:ea typeface="ＭＳ Ｐゴシック" pitchFamily="1" charset="-128"/>
                <a:cs typeface="ＭＳ Ｐゴシック" pitchFamily="1" charset="-128"/>
              </a:rPr>
              <a:t>which employ IP Source Address Spoofing ,</a:t>
            </a:r>
            <a:r>
              <a:rPr lang="en-US" i="1" baseline="0" dirty="0">
                <a:latin typeface="Arial" pitchFamily="1" charset="0"/>
                <a:ea typeface="ＭＳ Ｐゴシック" pitchFamily="1" charset="-128"/>
                <a:cs typeface="ＭＳ Ｐゴシック" pitchFamily="1" charset="-128"/>
              </a:rPr>
              <a:t> </a:t>
            </a:r>
            <a:r>
              <a:rPr lang="en-US" i="1" dirty="0">
                <a:latin typeface="Arial" pitchFamily="1" charset="0"/>
                <a:ea typeface="ＭＳ Ｐゴシック" pitchFamily="1" charset="-128"/>
                <a:cs typeface="ＭＳ Ｐゴシック" pitchFamily="1" charset="-128"/>
              </a:rPr>
              <a:t>directly makes this recommendation, as</a:t>
            </a:r>
          </a:p>
          <a:p>
            <a:r>
              <a:rPr lang="en-US" dirty="0">
                <a:latin typeface="Arial" pitchFamily="1" charset="0"/>
                <a:ea typeface="ＭＳ Ｐゴシック" pitchFamily="1" charset="-128"/>
                <a:cs typeface="ＭＳ Ｐゴシック" pitchFamily="1" charset="-128"/>
              </a:rPr>
              <a:t>do SANS, CERT, and many other organizations concerned with network security.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This filtering needs to be done as close to the source as possible, by routers</a:t>
            </a:r>
          </a:p>
          <a:p>
            <a:r>
              <a:rPr lang="en-US" dirty="0">
                <a:latin typeface="Arial" pitchFamily="1" charset="0"/>
                <a:ea typeface="ＭＳ Ｐゴシック" pitchFamily="1" charset="-128"/>
                <a:cs typeface="ＭＳ Ｐゴシック" pitchFamily="1" charset="-128"/>
              </a:rPr>
              <a:t>or gateways knowing the valid address ranges of incoming packets. Typically this is</a:t>
            </a:r>
          </a:p>
          <a:p>
            <a:r>
              <a:rPr lang="en-US" dirty="0">
                <a:latin typeface="Arial" pitchFamily="1" charset="0"/>
                <a:ea typeface="ＭＳ Ｐゴシック" pitchFamily="1" charset="-128"/>
                <a:cs typeface="ＭＳ Ｐゴシック" pitchFamily="1" charset="-128"/>
              </a:rPr>
              <a:t>the ISP providing the network connection for an organization or home user. An ISP</a:t>
            </a:r>
          </a:p>
          <a:p>
            <a:r>
              <a:rPr lang="en-US" dirty="0">
                <a:latin typeface="Arial" pitchFamily="1" charset="0"/>
                <a:ea typeface="ＭＳ Ｐゴシック" pitchFamily="1" charset="-128"/>
                <a:cs typeface="ＭＳ Ｐゴシック" pitchFamily="1" charset="-128"/>
              </a:rPr>
              <a:t>knows which addresses are allocated to all its customers and hence is best placed to</a:t>
            </a:r>
          </a:p>
          <a:p>
            <a:r>
              <a:rPr lang="en-US" dirty="0">
                <a:latin typeface="Arial" pitchFamily="1" charset="0"/>
                <a:ea typeface="ＭＳ Ｐゴシック" pitchFamily="1" charset="-128"/>
                <a:cs typeface="ＭＳ Ｐゴシック" pitchFamily="1" charset="-128"/>
              </a:rPr>
              <a:t>ensure that valid source addresses are used in all packets from its customers. This</a:t>
            </a:r>
          </a:p>
          <a:p>
            <a:r>
              <a:rPr lang="en-US" dirty="0">
                <a:latin typeface="Arial" pitchFamily="1" charset="0"/>
                <a:ea typeface="ＭＳ Ｐゴシック" pitchFamily="1" charset="-128"/>
                <a:cs typeface="ＭＳ Ｐゴシック" pitchFamily="1" charset="-128"/>
              </a:rPr>
              <a:t>type of filtering can be implemented using explicit access control rules in a router to</a:t>
            </a:r>
          </a:p>
          <a:p>
            <a:r>
              <a:rPr lang="en-US" dirty="0">
                <a:latin typeface="Arial" pitchFamily="1" charset="0"/>
                <a:ea typeface="ＭＳ Ｐゴシック" pitchFamily="1" charset="-128"/>
                <a:cs typeface="ＭＳ Ｐゴシック" pitchFamily="1" charset="-128"/>
              </a:rPr>
              <a:t>ensure that the source address on any customer packet is one allocated to the ISP.</a:t>
            </a:r>
          </a:p>
          <a:p>
            <a:r>
              <a:rPr lang="en-US" dirty="0">
                <a:latin typeface="Arial" pitchFamily="1" charset="0"/>
                <a:ea typeface="ＭＳ Ｐゴシック" pitchFamily="1" charset="-128"/>
                <a:cs typeface="ＭＳ Ｐゴシック" pitchFamily="1" charset="-128"/>
              </a:rPr>
              <a:t>Alternatively, filters may be used to ensure that the path back to the claimed source</a:t>
            </a:r>
          </a:p>
          <a:p>
            <a:r>
              <a:rPr lang="en-US" dirty="0">
                <a:latin typeface="Arial" pitchFamily="1" charset="0"/>
                <a:ea typeface="ＭＳ Ｐゴシック" pitchFamily="1" charset="-128"/>
                <a:cs typeface="ＭＳ Ｐゴシック" pitchFamily="1" charset="-128"/>
              </a:rPr>
              <a:t>address is the one being used by the current packet. For example, this may be done</a:t>
            </a:r>
          </a:p>
          <a:p>
            <a:r>
              <a:rPr lang="en-US" dirty="0">
                <a:latin typeface="Arial" pitchFamily="1" charset="0"/>
                <a:ea typeface="ＭＳ Ｐゴシック" pitchFamily="1" charset="-128"/>
                <a:cs typeface="ＭＳ Ｐゴシック" pitchFamily="1" charset="-128"/>
              </a:rPr>
              <a:t>on Cisco routers using the “</a:t>
            </a:r>
            <a:r>
              <a:rPr lang="en-US" dirty="0" err="1">
                <a:latin typeface="Arial" pitchFamily="1" charset="0"/>
                <a:ea typeface="ＭＳ Ｐゴシック" pitchFamily="1" charset="-128"/>
                <a:cs typeface="ＭＳ Ｐゴシック" pitchFamily="1" charset="-128"/>
              </a:rPr>
              <a:t>ip</a:t>
            </a:r>
            <a:r>
              <a:rPr lang="en-US" dirty="0">
                <a:latin typeface="Arial" pitchFamily="1" charset="0"/>
                <a:ea typeface="ＭＳ Ｐゴシック" pitchFamily="1" charset="-128"/>
                <a:cs typeface="ＭＳ Ｐゴシック" pitchFamily="1" charset="-128"/>
              </a:rPr>
              <a:t> verify unicast reverse-path” command. This latter</a:t>
            </a:r>
          </a:p>
          <a:p>
            <a:r>
              <a:rPr lang="en-US" dirty="0">
                <a:latin typeface="Arial" pitchFamily="1" charset="0"/>
                <a:ea typeface="ＭＳ Ｐゴシック" pitchFamily="1" charset="-128"/>
                <a:cs typeface="ＭＳ Ｐゴシック" pitchFamily="1" charset="-128"/>
              </a:rPr>
              <a:t>approach may not be possible for some ISPs that use a complex, redundant routing</a:t>
            </a:r>
          </a:p>
          <a:p>
            <a:r>
              <a:rPr lang="en-US" dirty="0">
                <a:latin typeface="Arial" pitchFamily="1" charset="0"/>
                <a:ea typeface="ＭＳ Ｐゴシック" pitchFamily="1" charset="-128"/>
                <a:cs typeface="ＭＳ Ｐゴシック" pitchFamily="1" charset="-128"/>
              </a:rPr>
              <a:t>infrastructure. Implementing some form of such a filter ensures that the ISP’s</a:t>
            </a:r>
          </a:p>
          <a:p>
            <a:r>
              <a:rPr lang="en-US" dirty="0">
                <a:latin typeface="Arial" pitchFamily="1" charset="0"/>
                <a:ea typeface="ＭＳ Ｐゴシック" pitchFamily="1" charset="-128"/>
                <a:cs typeface="ＭＳ Ｐゴシック" pitchFamily="1" charset="-128"/>
              </a:rPr>
              <a:t>customers cannot be the source of spoofed packets. Regrettably, despite this being</a:t>
            </a:r>
          </a:p>
          <a:p>
            <a:r>
              <a:rPr lang="en-US" dirty="0">
                <a:latin typeface="Arial" pitchFamily="1" charset="0"/>
                <a:ea typeface="ＭＳ Ｐゴシック" pitchFamily="1" charset="-128"/>
                <a:cs typeface="ＭＳ Ｐゴシック" pitchFamily="1" charset="-128"/>
              </a:rPr>
              <a:t>a well-known recommendation, many ISPs still do not perform this type of filtering.</a:t>
            </a:r>
          </a:p>
          <a:p>
            <a:r>
              <a:rPr lang="en-US" dirty="0">
                <a:latin typeface="Arial" pitchFamily="1" charset="0"/>
                <a:ea typeface="ＭＳ Ｐゴシック" pitchFamily="1" charset="-128"/>
                <a:cs typeface="ＭＳ Ｐゴシック" pitchFamily="1" charset="-128"/>
              </a:rPr>
              <a:t>In particular, those with large numbers of broadband-connected home users are of</a:t>
            </a:r>
          </a:p>
          <a:p>
            <a:r>
              <a:rPr lang="en-US" dirty="0">
                <a:latin typeface="Arial" pitchFamily="1" charset="0"/>
                <a:ea typeface="ＭＳ Ｐゴシック" pitchFamily="1" charset="-128"/>
                <a:cs typeface="ＭＳ Ｐゴシック" pitchFamily="1" charset="-128"/>
              </a:rPr>
              <a:t>major concern. Such systems are often targeted for attack as they are often less well</a:t>
            </a:r>
          </a:p>
          <a:p>
            <a:r>
              <a:rPr lang="en-US" dirty="0">
                <a:latin typeface="Arial" pitchFamily="1" charset="0"/>
                <a:ea typeface="ＭＳ Ｐゴシック" pitchFamily="1" charset="-128"/>
                <a:cs typeface="ＭＳ Ｐゴシック" pitchFamily="1" charset="-128"/>
              </a:rPr>
              <a:t>secured than corporate systems. Once compromised, they are then used as intermediaries</a:t>
            </a:r>
          </a:p>
          <a:p>
            <a:r>
              <a:rPr lang="en-US" dirty="0">
                <a:latin typeface="Arial" pitchFamily="1" charset="0"/>
                <a:ea typeface="ＭＳ Ｐゴシック" pitchFamily="1" charset="-128"/>
                <a:cs typeface="ＭＳ Ｐゴシック" pitchFamily="1" charset="-128"/>
              </a:rPr>
              <a:t>in other attacks, such as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By not implementing </a:t>
            </a:r>
            <a:r>
              <a:rPr lang="en-US" dirty="0" err="1">
                <a:latin typeface="Arial" pitchFamily="1" charset="0"/>
                <a:ea typeface="ＭＳ Ｐゴシック" pitchFamily="1" charset="-128"/>
                <a:cs typeface="ＭＳ Ｐゴシック" pitchFamily="1" charset="-128"/>
              </a:rPr>
              <a:t>antispoofing</a:t>
            </a:r>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filters, ISPs are clearly contributing to this problem. One argument often advanced</a:t>
            </a:r>
          </a:p>
          <a:p>
            <a:r>
              <a:rPr lang="en-US" dirty="0">
                <a:latin typeface="Arial" pitchFamily="1" charset="0"/>
                <a:ea typeface="ＭＳ Ｐゴシック" pitchFamily="1" charset="-128"/>
                <a:cs typeface="ＭＳ Ｐゴシック" pitchFamily="1" charset="-128"/>
              </a:rPr>
              <a:t>for not doing so is the performance impact on their routers. While filtering does</a:t>
            </a:r>
          </a:p>
          <a:p>
            <a:r>
              <a:rPr lang="en-US" dirty="0">
                <a:latin typeface="Arial" pitchFamily="1" charset="0"/>
                <a:ea typeface="ＭＳ Ｐゴシック" pitchFamily="1" charset="-128"/>
                <a:cs typeface="ＭＳ Ｐゴシック" pitchFamily="1" charset="-128"/>
              </a:rPr>
              <a:t>incur a small penalty, so does having to process volumes of attack traffic. Given</a:t>
            </a:r>
          </a:p>
          <a:p>
            <a:r>
              <a:rPr lang="en-US" dirty="0">
                <a:latin typeface="Arial" pitchFamily="1" charset="0"/>
                <a:ea typeface="ＭＳ Ｐゴシック" pitchFamily="1" charset="-128"/>
                <a:cs typeface="ＭＳ Ｐゴシック" pitchFamily="1" charset="-128"/>
              </a:rPr>
              <a:t>the high prevalence of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there is simply no justification for any ISP or</a:t>
            </a:r>
          </a:p>
          <a:p>
            <a:r>
              <a:rPr lang="en-US" dirty="0">
                <a:latin typeface="Arial" pitchFamily="1" charset="0"/>
                <a:ea typeface="ＭＳ Ｐゴシック" pitchFamily="1" charset="-128"/>
                <a:cs typeface="ＭＳ Ｐゴシック" pitchFamily="1" charset="-128"/>
              </a:rPr>
              <a:t>organization not to implement such a basic security recommendation.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Any defenses against flooding attacks need to be located back in the Internet</a:t>
            </a:r>
          </a:p>
          <a:p>
            <a:r>
              <a:rPr lang="en-US" dirty="0">
                <a:latin typeface="Arial" pitchFamily="1" charset="0"/>
                <a:ea typeface="ＭＳ Ｐゴシック" pitchFamily="1" charset="-128"/>
                <a:cs typeface="ＭＳ Ｐゴシック" pitchFamily="1" charset="-128"/>
              </a:rPr>
              <a:t>cloud, not at a target organization’s boundary router, since this is usually located</a:t>
            </a:r>
          </a:p>
          <a:p>
            <a:r>
              <a:rPr lang="en-US" dirty="0">
                <a:latin typeface="Arial" pitchFamily="1" charset="0"/>
                <a:ea typeface="ＭＳ Ｐゴシック" pitchFamily="1" charset="-128"/>
                <a:cs typeface="ＭＳ Ｐゴシック" pitchFamily="1" charset="-128"/>
              </a:rPr>
              <a:t>after the resource being attacked. The filters must be applied to traffic before it</a:t>
            </a:r>
          </a:p>
          <a:p>
            <a:r>
              <a:rPr lang="en-US" dirty="0">
                <a:latin typeface="Arial" pitchFamily="1" charset="0"/>
                <a:ea typeface="ＭＳ Ｐゴシック" pitchFamily="1" charset="-128"/>
                <a:cs typeface="ＭＳ Ｐゴシック" pitchFamily="1" charset="-128"/>
              </a:rPr>
              <a:t>leaves the ISP’s network, or even at the point of entry to their network. While it is</a:t>
            </a:r>
          </a:p>
          <a:p>
            <a:r>
              <a:rPr lang="en-US" dirty="0">
                <a:latin typeface="Arial" pitchFamily="1" charset="0"/>
                <a:ea typeface="ＭＳ Ｐゴシック" pitchFamily="1" charset="-128"/>
                <a:cs typeface="ＭＳ Ｐゴシック" pitchFamily="1" charset="-128"/>
              </a:rPr>
              <a:t>not possible, in general, to identify packets with spoofed source addresses, the use</a:t>
            </a:r>
          </a:p>
          <a:p>
            <a:r>
              <a:rPr lang="en-US" dirty="0">
                <a:latin typeface="Arial" pitchFamily="1" charset="0"/>
                <a:ea typeface="ＭＳ Ｐゴシック" pitchFamily="1" charset="-128"/>
                <a:cs typeface="ＭＳ Ｐゴシック" pitchFamily="1" charset="-128"/>
              </a:rPr>
              <a:t>of a reverse path filter can help identify some such packets where the path from</a:t>
            </a:r>
          </a:p>
          <a:p>
            <a:r>
              <a:rPr lang="en-US" dirty="0">
                <a:latin typeface="Arial" pitchFamily="1" charset="0"/>
                <a:ea typeface="ＭＳ Ｐゴシック" pitchFamily="1" charset="-128"/>
                <a:cs typeface="ＭＳ Ｐゴシック" pitchFamily="1" charset="-128"/>
              </a:rPr>
              <a:t>the ISP to the spoofed address differs to that used by the packet to reach the ISP.</a:t>
            </a:r>
          </a:p>
          <a:p>
            <a:r>
              <a:rPr lang="en-US" dirty="0">
                <a:latin typeface="Arial" pitchFamily="1" charset="0"/>
                <a:ea typeface="ＭＳ Ｐゴシック" pitchFamily="1" charset="-128"/>
                <a:cs typeface="ＭＳ Ｐゴシック" pitchFamily="1" charset="-128"/>
              </a:rPr>
              <a:t>Also, attacks using particular packet types, such as ICMP floods or UDP floods to</a:t>
            </a:r>
          </a:p>
          <a:p>
            <a:r>
              <a:rPr lang="en-US" dirty="0">
                <a:latin typeface="Arial" pitchFamily="1" charset="0"/>
                <a:ea typeface="ＭＳ Ｐゴシック" pitchFamily="1" charset="-128"/>
                <a:cs typeface="ＭＳ Ｐゴシック" pitchFamily="1" charset="-128"/>
              </a:rPr>
              <a:t>diagnostic services, can be throttled by imposing limits on the rate at which these</a:t>
            </a:r>
          </a:p>
          <a:p>
            <a:r>
              <a:rPr lang="en-US" dirty="0">
                <a:latin typeface="Arial" pitchFamily="1" charset="0"/>
                <a:ea typeface="ＭＳ Ｐゴシック" pitchFamily="1" charset="-128"/>
                <a:cs typeface="ＭＳ Ｐゴシック" pitchFamily="1" charset="-128"/>
              </a:rPr>
              <a:t>packets will be accepted. In normal network operation, these should comprise a</a:t>
            </a:r>
          </a:p>
          <a:p>
            <a:r>
              <a:rPr lang="en-US" dirty="0">
                <a:latin typeface="Arial" pitchFamily="1" charset="0"/>
                <a:ea typeface="ＭＳ Ｐゴシック" pitchFamily="1" charset="-128"/>
                <a:cs typeface="ＭＳ Ｐゴシック" pitchFamily="1" charset="-128"/>
              </a:rPr>
              <a:t>relatively small fraction of the overall volume of network traffic. Many routers,</a:t>
            </a:r>
          </a:p>
          <a:p>
            <a:r>
              <a:rPr lang="en-US" dirty="0">
                <a:latin typeface="Arial" pitchFamily="1" charset="0"/>
                <a:ea typeface="ＭＳ Ｐゴシック" pitchFamily="1" charset="-128"/>
                <a:cs typeface="ＭＳ Ｐゴシック" pitchFamily="1" charset="-128"/>
              </a:rPr>
              <a:t>particularly the high-end routers used by ISPs, have the ability to limit packet rates.</a:t>
            </a:r>
          </a:p>
          <a:p>
            <a:r>
              <a:rPr lang="en-US" dirty="0">
                <a:latin typeface="Arial" pitchFamily="1" charset="0"/>
                <a:ea typeface="ＭＳ Ｐゴシック" pitchFamily="1" charset="-128"/>
                <a:cs typeface="ＭＳ Ｐゴシック" pitchFamily="1" charset="-128"/>
              </a:rPr>
              <a:t>Setting appropriate rate limits on these types of packets can help mitigate the effect</a:t>
            </a:r>
          </a:p>
          <a:p>
            <a:r>
              <a:rPr lang="en-US" dirty="0">
                <a:latin typeface="Arial" pitchFamily="1" charset="0"/>
                <a:ea typeface="ＭＳ Ｐゴシック" pitchFamily="1" charset="-128"/>
                <a:cs typeface="ＭＳ Ｐゴシック" pitchFamily="1" charset="-128"/>
              </a:rPr>
              <a:t>of packet floods using them, allowing other types of traffic to flow to the targeted</a:t>
            </a:r>
          </a:p>
          <a:p>
            <a:r>
              <a:rPr lang="en-US" dirty="0">
                <a:latin typeface="Arial" pitchFamily="1" charset="0"/>
                <a:ea typeface="ＭＳ Ｐゴシック" pitchFamily="1" charset="-128"/>
                <a:cs typeface="ＭＳ Ｐゴシック" pitchFamily="1" charset="-128"/>
              </a:rPr>
              <a:t>organization even should an attack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It is possible to specifically defend against the SYN spoofing attack by using a</a:t>
            </a:r>
          </a:p>
          <a:p>
            <a:r>
              <a:rPr lang="en-US" dirty="0">
                <a:latin typeface="Arial" pitchFamily="1" charset="0"/>
                <a:ea typeface="ＭＳ Ｐゴシック" pitchFamily="1" charset="-128"/>
                <a:cs typeface="ＭＳ Ｐゴシック" pitchFamily="1" charset="-128"/>
              </a:rPr>
              <a:t>modified version of the TCP connection handling code. Instead of saving the connection</a:t>
            </a:r>
          </a:p>
          <a:p>
            <a:r>
              <a:rPr lang="en-US" dirty="0">
                <a:latin typeface="Arial" pitchFamily="1" charset="0"/>
                <a:ea typeface="ＭＳ Ｐゴシック" pitchFamily="1" charset="-128"/>
                <a:cs typeface="ＭＳ Ｐゴシック" pitchFamily="1" charset="-128"/>
              </a:rPr>
              <a:t>details on the server, critical information about the requested connection</a:t>
            </a:r>
          </a:p>
          <a:p>
            <a:r>
              <a:rPr lang="en-US" dirty="0">
                <a:latin typeface="Arial" pitchFamily="1" charset="0"/>
                <a:ea typeface="ＭＳ Ｐゴシック" pitchFamily="1" charset="-128"/>
                <a:cs typeface="ＭＳ Ｐゴシック" pitchFamily="1" charset="-128"/>
              </a:rPr>
              <a:t>is cryptographically encoded in a cookie that is sent as the server’s initial sequence</a:t>
            </a:r>
          </a:p>
          <a:p>
            <a:r>
              <a:rPr lang="en-US" dirty="0">
                <a:latin typeface="Arial" pitchFamily="1" charset="0"/>
                <a:ea typeface="ＭＳ Ｐゴシック" pitchFamily="1" charset="-128"/>
                <a:cs typeface="ＭＳ Ｐゴシック" pitchFamily="1" charset="-128"/>
              </a:rPr>
              <a:t>number. This is sent in the SYN-ACK packet from the server back to the client.</a:t>
            </a:r>
          </a:p>
          <a:p>
            <a:r>
              <a:rPr lang="en-US" dirty="0">
                <a:latin typeface="Arial" pitchFamily="1" charset="0"/>
                <a:ea typeface="ＭＳ Ｐゴシック" pitchFamily="1" charset="-128"/>
                <a:cs typeface="ＭＳ Ｐゴシック" pitchFamily="1" charset="-128"/>
              </a:rPr>
              <a:t>When a legitimate client responds with an ACK packet containing the incremented</a:t>
            </a:r>
          </a:p>
          <a:p>
            <a:r>
              <a:rPr lang="en-US" dirty="0">
                <a:latin typeface="Arial" pitchFamily="1" charset="0"/>
                <a:ea typeface="ＭＳ Ｐゴシック" pitchFamily="1" charset="-128"/>
                <a:cs typeface="ＭＳ Ｐゴシック" pitchFamily="1" charset="-128"/>
              </a:rPr>
              <a:t>sequence number cookie, the server is then able to reconstruct the information</a:t>
            </a:r>
          </a:p>
          <a:p>
            <a:r>
              <a:rPr lang="en-US" dirty="0">
                <a:latin typeface="Arial" pitchFamily="1" charset="0"/>
                <a:ea typeface="ＭＳ Ｐゴシック" pitchFamily="1" charset="-128"/>
                <a:cs typeface="ＭＳ Ｐゴシック" pitchFamily="1" charset="-128"/>
              </a:rPr>
              <a:t>about the connection that it normally would have saved in the known TCP connections</a:t>
            </a:r>
          </a:p>
          <a:p>
            <a:r>
              <a:rPr lang="en-US" dirty="0">
                <a:latin typeface="Arial" pitchFamily="1" charset="0"/>
                <a:ea typeface="ＭＳ Ｐゴシック" pitchFamily="1" charset="-128"/>
                <a:cs typeface="ＭＳ Ｐゴシック" pitchFamily="1" charset="-128"/>
              </a:rPr>
              <a:t>table. Typically this technique is only used when the table overflows. It</a:t>
            </a:r>
          </a:p>
          <a:p>
            <a:r>
              <a:rPr lang="en-US" dirty="0">
                <a:latin typeface="Arial" pitchFamily="1" charset="0"/>
                <a:ea typeface="ＭＳ Ｐゴシック" pitchFamily="1" charset="-128"/>
                <a:cs typeface="ＭＳ Ｐゴシック" pitchFamily="1" charset="-128"/>
              </a:rPr>
              <a:t>has the advantage of not consuming any memory resources on the server until the</a:t>
            </a:r>
          </a:p>
          <a:p>
            <a:r>
              <a:rPr lang="en-US" dirty="0">
                <a:latin typeface="Arial" pitchFamily="1" charset="0"/>
                <a:ea typeface="ＭＳ Ｐゴシック" pitchFamily="1" charset="-128"/>
                <a:cs typeface="ＭＳ Ｐゴシック" pitchFamily="1" charset="-128"/>
              </a:rPr>
              <a:t>three-way TCP connection handshake is completed. The server then has greater</a:t>
            </a:r>
          </a:p>
          <a:p>
            <a:r>
              <a:rPr lang="en-US" dirty="0">
                <a:latin typeface="Arial" pitchFamily="1" charset="0"/>
                <a:ea typeface="ＭＳ Ｐゴシック" pitchFamily="1" charset="-128"/>
                <a:cs typeface="ＭＳ Ｐゴシック" pitchFamily="1" charset="-128"/>
              </a:rPr>
              <a:t>confidence that the source address does indeed correspond with a real client that is</a:t>
            </a:r>
          </a:p>
          <a:p>
            <a:r>
              <a:rPr lang="en-US" dirty="0">
                <a:latin typeface="Arial" pitchFamily="1" charset="0"/>
                <a:ea typeface="ＭＳ Ｐゴシック" pitchFamily="1" charset="-128"/>
                <a:cs typeface="ＭＳ Ｐゴシック" pitchFamily="1" charset="-128"/>
              </a:rPr>
              <a:t>interacting with the server.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There are some disadvantages of this technique. It does take computation</a:t>
            </a:r>
          </a:p>
          <a:p>
            <a:r>
              <a:rPr lang="en-US" dirty="0">
                <a:latin typeface="Arial" pitchFamily="1" charset="0"/>
                <a:ea typeface="ＭＳ Ｐゴシック" pitchFamily="1" charset="-128"/>
                <a:cs typeface="ＭＳ Ｐゴシック" pitchFamily="1" charset="-128"/>
              </a:rPr>
              <a:t>resources on the server to calculate the cookie. It also blocks the use of certain TCP</a:t>
            </a:r>
          </a:p>
          <a:p>
            <a:r>
              <a:rPr lang="en-US" dirty="0">
                <a:latin typeface="Arial" pitchFamily="1" charset="0"/>
                <a:ea typeface="ＭＳ Ｐゴシック" pitchFamily="1" charset="-128"/>
                <a:cs typeface="ＭＳ Ｐゴシック" pitchFamily="1" charset="-128"/>
              </a:rPr>
              <a:t>extensions, such as large windows. The request for such an extension is normally</a:t>
            </a:r>
          </a:p>
          <a:p>
            <a:r>
              <a:rPr lang="en-US" dirty="0">
                <a:latin typeface="Arial" pitchFamily="1" charset="0"/>
                <a:ea typeface="ＭＳ Ｐゴシック" pitchFamily="1" charset="-128"/>
                <a:cs typeface="ＭＳ Ｐゴシック" pitchFamily="1" charset="-128"/>
              </a:rPr>
              <a:t>saved by the server, along with other details of the requested connection. However,</a:t>
            </a:r>
          </a:p>
          <a:p>
            <a:r>
              <a:rPr lang="en-US" dirty="0">
                <a:latin typeface="Arial" pitchFamily="1" charset="0"/>
                <a:ea typeface="ＭＳ Ｐゴシック" pitchFamily="1" charset="-128"/>
                <a:cs typeface="ＭＳ Ｐゴシック" pitchFamily="1" charset="-128"/>
              </a:rPr>
              <a:t>this connection information cannot be encoded in the cookie as there is not enough</a:t>
            </a:r>
          </a:p>
          <a:p>
            <a:r>
              <a:rPr lang="en-US" dirty="0">
                <a:latin typeface="Arial" pitchFamily="1" charset="0"/>
                <a:ea typeface="ＭＳ Ｐゴシック" pitchFamily="1" charset="-128"/>
                <a:cs typeface="ＭＳ Ｐゴシック" pitchFamily="1" charset="-128"/>
              </a:rPr>
              <a:t>room to do so. Since the alternative is for the server to reject the connection entirely</a:t>
            </a:r>
          </a:p>
          <a:p>
            <a:r>
              <a:rPr lang="en-US" dirty="0">
                <a:latin typeface="Arial" pitchFamily="1" charset="0"/>
                <a:ea typeface="ＭＳ Ｐゴシック" pitchFamily="1" charset="-128"/>
                <a:cs typeface="ＭＳ Ｐゴシック" pitchFamily="1" charset="-128"/>
              </a:rPr>
              <a:t>as it has no resources left to manage the request, this is still an improvement in</a:t>
            </a:r>
          </a:p>
          <a:p>
            <a:r>
              <a:rPr lang="en-US" dirty="0">
                <a:latin typeface="Arial" pitchFamily="1" charset="0"/>
                <a:ea typeface="ＭＳ Ｐゴシック" pitchFamily="1" charset="-128"/>
                <a:cs typeface="ＭＳ Ｐゴシック" pitchFamily="1" charset="-128"/>
              </a:rPr>
              <a:t>the system’s ability to handle high connection-request loads. This approach was</a:t>
            </a:r>
          </a:p>
          <a:p>
            <a:r>
              <a:rPr lang="en-US" dirty="0">
                <a:latin typeface="Arial" pitchFamily="1" charset="0"/>
                <a:ea typeface="ＭＳ Ｐゴシック" pitchFamily="1" charset="-128"/>
                <a:cs typeface="ＭＳ Ｐゴシック" pitchFamily="1" charset="-128"/>
              </a:rPr>
              <a:t>independently invented by a number of people. The best-known variant is </a:t>
            </a:r>
            <a:r>
              <a:rPr lang="en-US" b="1" dirty="0">
                <a:latin typeface="Arial" pitchFamily="1" charset="0"/>
                <a:ea typeface="ＭＳ Ｐゴシック" pitchFamily="1" charset="-128"/>
                <a:cs typeface="ＭＳ Ｐゴシック" pitchFamily="1" charset="-128"/>
              </a:rPr>
              <a:t>SYN</a:t>
            </a:r>
          </a:p>
          <a:p>
            <a:r>
              <a:rPr lang="en-US" b="1" dirty="0">
                <a:latin typeface="Arial" pitchFamily="1" charset="0"/>
                <a:ea typeface="ＭＳ Ｐゴシック" pitchFamily="1" charset="-128"/>
                <a:cs typeface="ＭＳ Ｐゴシック" pitchFamily="1" charset="-128"/>
              </a:rPr>
              <a:t>Cookies, </a:t>
            </a:r>
            <a:r>
              <a:rPr lang="en-US" dirty="0">
                <a:latin typeface="Arial" pitchFamily="1" charset="0"/>
                <a:ea typeface="ＭＳ Ｐゴシック" pitchFamily="1" charset="-128"/>
                <a:cs typeface="ＭＳ Ｐゴシック" pitchFamily="1" charset="-128"/>
              </a:rPr>
              <a:t>whose principal originator is Daniel Bernstein. It is available in recent</a:t>
            </a:r>
          </a:p>
          <a:p>
            <a:r>
              <a:rPr lang="en-US" dirty="0">
                <a:latin typeface="Arial" pitchFamily="1" charset="0"/>
                <a:ea typeface="ＭＳ Ｐゴシック" pitchFamily="1" charset="-128"/>
                <a:cs typeface="ＭＳ Ｐゴシック" pitchFamily="1" charset="-128"/>
              </a:rPr>
              <a:t>FreeBSD and Linux systems, though it is not enabled by default. A variant of this</a:t>
            </a:r>
          </a:p>
          <a:p>
            <a:r>
              <a:rPr lang="en-US" dirty="0">
                <a:latin typeface="Arial" pitchFamily="1" charset="0"/>
                <a:ea typeface="ＭＳ Ｐゴシック" pitchFamily="1" charset="-128"/>
                <a:cs typeface="ＭＳ Ｐゴシック" pitchFamily="1" charset="-128"/>
              </a:rPr>
              <a:t>technique is also included in Windows 2000, XP, and later. This is used whenever</a:t>
            </a:r>
          </a:p>
          <a:p>
            <a:r>
              <a:rPr lang="en-US" dirty="0">
                <a:latin typeface="Arial" pitchFamily="1" charset="0"/>
                <a:ea typeface="ＭＳ Ｐゴシック" pitchFamily="1" charset="-128"/>
                <a:cs typeface="ＭＳ Ｐゴシック" pitchFamily="1" charset="-128"/>
              </a:rPr>
              <a:t>their TCP connections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Alternatively, the system’s TCP/IP network code can be modified to selectively</a:t>
            </a:r>
          </a:p>
          <a:p>
            <a:r>
              <a:rPr lang="en-US" dirty="0">
                <a:latin typeface="Arial" pitchFamily="1" charset="0"/>
                <a:ea typeface="ＭＳ Ｐゴシック" pitchFamily="1" charset="-128"/>
                <a:cs typeface="ＭＳ Ｐゴシック" pitchFamily="1" charset="-128"/>
              </a:rPr>
              <a:t>drop an entry for an incomplete connection from the TCP connections table</a:t>
            </a:r>
          </a:p>
          <a:p>
            <a:r>
              <a:rPr lang="en-US" dirty="0">
                <a:latin typeface="Arial" pitchFamily="1" charset="0"/>
                <a:ea typeface="ＭＳ Ｐゴシック" pitchFamily="1" charset="-128"/>
                <a:cs typeface="ＭＳ Ｐゴシック" pitchFamily="1" charset="-128"/>
              </a:rPr>
              <a:t>when it overflows, allowing a new connection attempt to proceed. This is known as</a:t>
            </a:r>
          </a:p>
          <a:p>
            <a:r>
              <a:rPr lang="en-US" i="1" dirty="0">
                <a:latin typeface="Arial" pitchFamily="1" charset="0"/>
                <a:ea typeface="ＭＳ Ｐゴシック" pitchFamily="1" charset="-128"/>
                <a:cs typeface="ＭＳ Ｐゴシック" pitchFamily="1" charset="-128"/>
              </a:rPr>
              <a:t>selective drop or random drop </a:t>
            </a:r>
            <a:r>
              <a:rPr lang="en-US" i="0" dirty="0">
                <a:latin typeface="Arial" pitchFamily="1" charset="0"/>
                <a:ea typeface="ＭＳ Ｐゴシック" pitchFamily="1" charset="-128"/>
                <a:cs typeface="ＭＳ Ｐゴシック" pitchFamily="1" charset="-128"/>
              </a:rPr>
              <a:t>. On the assumption that the majority of the entries in</a:t>
            </a:r>
          </a:p>
          <a:p>
            <a:r>
              <a:rPr lang="en-US" dirty="0">
                <a:latin typeface="Arial" pitchFamily="1" charset="0"/>
                <a:ea typeface="ＭＳ Ｐゴシック" pitchFamily="1" charset="-128"/>
                <a:cs typeface="ＭＳ Ｐゴシック" pitchFamily="1" charset="-128"/>
              </a:rPr>
              <a:t>an overflowing table result from the attack, it is more likely that the dropped entry</a:t>
            </a:r>
          </a:p>
          <a:p>
            <a:r>
              <a:rPr lang="en-US" dirty="0">
                <a:latin typeface="Arial" pitchFamily="1" charset="0"/>
                <a:ea typeface="ＭＳ Ｐゴシック" pitchFamily="1" charset="-128"/>
                <a:cs typeface="ＭＳ Ｐゴシック" pitchFamily="1" charset="-128"/>
              </a:rPr>
              <a:t>will correspond to an attack packet. Hence its removal will have no consequence. If</a:t>
            </a:r>
          </a:p>
          <a:p>
            <a:r>
              <a:rPr lang="en-US" dirty="0">
                <a:latin typeface="Arial" pitchFamily="1" charset="0"/>
                <a:ea typeface="ＭＳ Ｐゴシック" pitchFamily="1" charset="-128"/>
                <a:cs typeface="ＭＳ Ｐゴシック" pitchFamily="1" charset="-128"/>
              </a:rPr>
              <a:t>not, then a legitimate connection attempt will fail, and will have to retry. However,</a:t>
            </a:r>
          </a:p>
          <a:p>
            <a:r>
              <a:rPr lang="en-US" dirty="0">
                <a:latin typeface="Arial" pitchFamily="1" charset="0"/>
                <a:ea typeface="ＭＳ Ｐゴシック" pitchFamily="1" charset="-128"/>
                <a:cs typeface="ＭＳ Ｐゴシック" pitchFamily="1" charset="-128"/>
              </a:rPr>
              <a:t>this approach does give new connection attempts a chance of succeeding rather than</a:t>
            </a:r>
          </a:p>
          <a:p>
            <a:r>
              <a:rPr lang="en-US" dirty="0">
                <a:latin typeface="Arial" pitchFamily="1" charset="0"/>
                <a:ea typeface="ＭＳ Ｐゴシック" pitchFamily="1" charset="-128"/>
                <a:cs typeface="ＭＳ Ｐゴシック" pitchFamily="1" charset="-128"/>
              </a:rPr>
              <a:t>being dropped immediately when the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defense against SYN spoofing attacks includes modifying parameters</a:t>
            </a:r>
          </a:p>
          <a:p>
            <a:r>
              <a:rPr lang="en-US" dirty="0">
                <a:latin typeface="Arial" pitchFamily="1" charset="0"/>
                <a:ea typeface="ＭＳ Ｐゴシック" pitchFamily="1" charset="-128"/>
                <a:cs typeface="ＭＳ Ｐゴシック" pitchFamily="1" charset="-128"/>
              </a:rPr>
              <a:t>used in a system’s TCP/IP network code. These include the size of the TCP connections</a:t>
            </a:r>
          </a:p>
          <a:p>
            <a:r>
              <a:rPr lang="en-US" dirty="0">
                <a:latin typeface="Arial" pitchFamily="1" charset="0"/>
                <a:ea typeface="ＭＳ Ｐゴシック" pitchFamily="1" charset="-128"/>
                <a:cs typeface="ＭＳ Ｐゴシック" pitchFamily="1" charset="-128"/>
              </a:rPr>
              <a:t>table and the timeout period used to remove entries from this table when</a:t>
            </a:r>
          </a:p>
          <a:p>
            <a:r>
              <a:rPr lang="en-US" dirty="0">
                <a:latin typeface="Arial" pitchFamily="1" charset="0"/>
                <a:ea typeface="ＭＳ Ｐゴシック" pitchFamily="1" charset="-128"/>
                <a:cs typeface="ＭＳ Ｐゴシック" pitchFamily="1" charset="-128"/>
              </a:rPr>
              <a:t>no response is received. These can be combined with suitable rate limits on the</a:t>
            </a:r>
          </a:p>
          <a:p>
            <a:r>
              <a:rPr lang="en-US" dirty="0">
                <a:latin typeface="Arial" pitchFamily="1" charset="0"/>
                <a:ea typeface="ＭＳ Ｐゴシック" pitchFamily="1" charset="-128"/>
                <a:cs typeface="ＭＳ Ｐゴシック" pitchFamily="1" charset="-128"/>
              </a:rPr>
              <a:t>organization’s network link to manage the maximum allowable rate of connection</a:t>
            </a:r>
          </a:p>
          <a:p>
            <a:r>
              <a:rPr lang="en-US" dirty="0">
                <a:latin typeface="Arial" pitchFamily="1" charset="0"/>
                <a:ea typeface="ＭＳ Ｐゴシック" pitchFamily="1" charset="-128"/>
                <a:cs typeface="ＭＳ Ｐゴシック" pitchFamily="1" charset="-128"/>
              </a:rPr>
              <a:t>requests. None of these changes can prevent these attacks, though they do make the</a:t>
            </a:r>
          </a:p>
          <a:p>
            <a:r>
              <a:rPr lang="en-US" dirty="0">
                <a:latin typeface="Arial" pitchFamily="1" charset="0"/>
                <a:ea typeface="ＭＳ Ｐゴシック" pitchFamily="1" charset="-128"/>
                <a:cs typeface="ＭＳ Ｐゴシック" pitchFamily="1" charset="-128"/>
              </a:rPr>
              <a:t>attacker’s task harder.</a:t>
            </a:r>
          </a:p>
          <a:p>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039280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0A34941-44E8-994C-AAD9-0059B1B1AFDE}" type="slidenum">
              <a:rPr lang="en-AU">
                <a:latin typeface="Arial" pitchFamily="1" charset="0"/>
              </a:rPr>
              <a:pPr/>
              <a:t>35</a:t>
            </a:fld>
            <a:endParaRPr lang="en-AU">
              <a:latin typeface="Arial"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The best defense against broadcast amplification attacks is to block the use of</a:t>
            </a:r>
          </a:p>
          <a:p>
            <a:r>
              <a:rPr lang="en-US" dirty="0">
                <a:latin typeface="Arial" pitchFamily="1" charset="0"/>
                <a:ea typeface="ＭＳ Ｐゴシック" pitchFamily="1" charset="-128"/>
                <a:cs typeface="ＭＳ Ｐゴシック" pitchFamily="1" charset="-128"/>
              </a:rPr>
              <a:t>IP-directed broadcasts. This can be done either by the ISP or by any organization</a:t>
            </a:r>
          </a:p>
          <a:p>
            <a:r>
              <a:rPr lang="en-US" dirty="0">
                <a:latin typeface="Arial" pitchFamily="1" charset="0"/>
                <a:ea typeface="ＭＳ Ｐゴシック" pitchFamily="1" charset="-128"/>
                <a:cs typeface="ＭＳ Ｐゴシック" pitchFamily="1" charset="-128"/>
              </a:rPr>
              <a:t>whose systems could be used as an intermediary. As we noted earlier in this chapter,</a:t>
            </a:r>
          </a:p>
          <a:p>
            <a:r>
              <a:rPr lang="en-US" dirty="0">
                <a:latin typeface="Arial" pitchFamily="1" charset="0"/>
                <a:ea typeface="ＭＳ Ｐゴシック" pitchFamily="1" charset="-128"/>
                <a:cs typeface="ＭＳ Ｐゴシック" pitchFamily="1" charset="-128"/>
              </a:rPr>
              <a:t>this and </a:t>
            </a:r>
            <a:r>
              <a:rPr lang="en-US" dirty="0" err="1">
                <a:latin typeface="Arial" pitchFamily="1" charset="0"/>
                <a:ea typeface="ＭＳ Ｐゴシック" pitchFamily="1" charset="-128"/>
                <a:cs typeface="ＭＳ Ｐゴシック" pitchFamily="1" charset="-128"/>
              </a:rPr>
              <a:t>antispoofing</a:t>
            </a:r>
            <a:r>
              <a:rPr lang="en-US" dirty="0">
                <a:latin typeface="Arial" pitchFamily="1" charset="0"/>
                <a:ea typeface="ＭＳ Ｐゴシック" pitchFamily="1" charset="-128"/>
                <a:cs typeface="ＭＳ Ｐゴシック" pitchFamily="1" charset="-128"/>
              </a:rPr>
              <a:t> filters are long-standing security recommendations that</a:t>
            </a:r>
          </a:p>
          <a:p>
            <a:r>
              <a:rPr lang="en-US" dirty="0">
                <a:latin typeface="Arial" pitchFamily="1" charset="0"/>
                <a:ea typeface="ＭＳ Ｐゴシック" pitchFamily="1" charset="-128"/>
                <a:cs typeface="ＭＳ Ｐゴシック" pitchFamily="1" charset="-128"/>
              </a:rPr>
              <a:t>all organizations should implement. More generally, limiting or blocking traffic to</a:t>
            </a:r>
          </a:p>
          <a:p>
            <a:r>
              <a:rPr lang="en-US" dirty="0">
                <a:latin typeface="Arial" pitchFamily="1" charset="0"/>
                <a:ea typeface="ＭＳ Ｐゴシック" pitchFamily="1" charset="-128"/>
                <a:cs typeface="ＭＳ Ｐゴシック" pitchFamily="1" charset="-128"/>
              </a:rPr>
              <a:t>suspicious services, or combinations of source and destination ports, can restrict the</a:t>
            </a:r>
          </a:p>
          <a:p>
            <a:r>
              <a:rPr lang="en-US" dirty="0">
                <a:latin typeface="Arial" pitchFamily="1" charset="0"/>
                <a:ea typeface="ＭＳ Ｐゴシック" pitchFamily="1" charset="-128"/>
                <a:cs typeface="ＭＳ Ｐゴシック" pitchFamily="1" charset="-128"/>
              </a:rPr>
              <a:t>types of reflection attacks that can be used against an organization.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Defending against attacks on application resources generally requires</a:t>
            </a:r>
          </a:p>
          <a:p>
            <a:r>
              <a:rPr lang="en-US" dirty="0">
                <a:latin typeface="Arial" pitchFamily="1" charset="0"/>
                <a:ea typeface="ＭＳ Ｐゴシック" pitchFamily="1" charset="-128"/>
                <a:cs typeface="ＭＳ Ｐゴシック" pitchFamily="1" charset="-128"/>
              </a:rPr>
              <a:t>modification to the applications targeted, such as Web servers. Defenses may</a:t>
            </a:r>
          </a:p>
          <a:p>
            <a:r>
              <a:rPr lang="en-US" dirty="0">
                <a:latin typeface="Arial" pitchFamily="1" charset="0"/>
                <a:ea typeface="ＭＳ Ｐゴシック" pitchFamily="1" charset="-128"/>
                <a:cs typeface="ＭＳ Ｐゴシック" pitchFamily="1" charset="-128"/>
              </a:rPr>
              <a:t>involve attempts to identify legitimate, generally human initiated, interactions from</a:t>
            </a:r>
          </a:p>
          <a:p>
            <a:r>
              <a:rPr lang="en-US" dirty="0">
                <a:latin typeface="Arial" pitchFamily="1" charset="0"/>
                <a:ea typeface="ＭＳ Ｐゴシック" pitchFamily="1" charset="-128"/>
                <a:cs typeface="ＭＳ Ｐゴシック" pitchFamily="1" charset="-128"/>
              </a:rPr>
              <a:t>automated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 These often take the form of a graphical puzzle, a </a:t>
            </a:r>
            <a:r>
              <a:rPr lang="en-US" dirty="0" err="1">
                <a:latin typeface="Arial" pitchFamily="1" charset="0"/>
                <a:ea typeface="ＭＳ Ｐゴシック" pitchFamily="1" charset="-128"/>
                <a:cs typeface="ＭＳ Ｐゴシック" pitchFamily="1" charset="-128"/>
              </a:rPr>
              <a:t>captcha</a:t>
            </a:r>
            <a:r>
              <a:rPr lang="en-US" dirty="0">
                <a:latin typeface="Arial" pitchFamily="1" charset="0"/>
                <a:ea typeface="ＭＳ Ｐゴシック" pitchFamily="1" charset="-128"/>
                <a:cs typeface="ＭＳ Ｐゴシック" pitchFamily="1" charset="-128"/>
              </a:rPr>
              <a:t>,</a:t>
            </a:r>
          </a:p>
          <a:p>
            <a:r>
              <a:rPr lang="en-US" dirty="0">
                <a:latin typeface="Arial" pitchFamily="1" charset="0"/>
                <a:ea typeface="ＭＳ Ｐゴシック" pitchFamily="1" charset="-128"/>
                <a:cs typeface="ＭＳ Ｐゴシック" pitchFamily="1" charset="-128"/>
              </a:rPr>
              <a:t>which is easy for most humans to solve but difficult to automate. This approach</a:t>
            </a:r>
          </a:p>
          <a:p>
            <a:r>
              <a:rPr lang="en-US" dirty="0">
                <a:latin typeface="Arial" pitchFamily="1" charset="0"/>
                <a:ea typeface="ＭＳ Ｐゴシック" pitchFamily="1" charset="-128"/>
                <a:cs typeface="ＭＳ Ｐゴシック" pitchFamily="1" charset="-128"/>
              </a:rPr>
              <a:t>is used by many of the large portal sites like Hotmail and Yahoo. Alternatively,</a:t>
            </a:r>
          </a:p>
          <a:p>
            <a:r>
              <a:rPr lang="en-US" dirty="0">
                <a:latin typeface="Arial" pitchFamily="1" charset="0"/>
                <a:ea typeface="ＭＳ Ｐゴシック" pitchFamily="1" charset="-128"/>
                <a:cs typeface="ＭＳ Ｐゴシック" pitchFamily="1" charset="-128"/>
              </a:rPr>
              <a:t>applications may limit the rate of some types of interactions in order to continue to</a:t>
            </a:r>
          </a:p>
          <a:p>
            <a:r>
              <a:rPr lang="en-US" dirty="0">
                <a:latin typeface="Arial" pitchFamily="1" charset="0"/>
                <a:ea typeface="ＭＳ Ｐゴシック" pitchFamily="1" charset="-128"/>
                <a:cs typeface="ＭＳ Ｐゴシック" pitchFamily="1" charset="-128"/>
              </a:rPr>
              <a:t>provide some form of service. Some of these alternatives are explored in [KAND05].</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Beyond these direct defenses against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mechanisms, overall good</a:t>
            </a:r>
          </a:p>
          <a:p>
            <a:r>
              <a:rPr lang="en-US" dirty="0">
                <a:latin typeface="Arial" pitchFamily="1" charset="0"/>
                <a:ea typeface="ＭＳ Ｐゴシック" pitchFamily="1" charset="-128"/>
                <a:cs typeface="ＭＳ Ｐゴシック" pitchFamily="1" charset="-128"/>
              </a:rPr>
              <a:t>system security practices should be maintained. The aim is to ensure that your</a:t>
            </a:r>
          </a:p>
          <a:p>
            <a:r>
              <a:rPr lang="en-US" dirty="0">
                <a:latin typeface="Arial" pitchFamily="1" charset="0"/>
                <a:ea typeface="ＭＳ Ｐゴシック" pitchFamily="1" charset="-128"/>
                <a:cs typeface="ＭＳ Ｐゴシック" pitchFamily="1" charset="-128"/>
              </a:rPr>
              <a:t>systems are not compromised and used as zombie systems. Suitable configuration</a:t>
            </a:r>
          </a:p>
          <a:p>
            <a:r>
              <a:rPr lang="en-US" dirty="0">
                <a:latin typeface="Arial" pitchFamily="1" charset="0"/>
                <a:ea typeface="ＭＳ Ｐゴシック" pitchFamily="1" charset="-128"/>
                <a:cs typeface="ＭＳ Ｐゴシック" pitchFamily="1" charset="-128"/>
              </a:rPr>
              <a:t>and monitoring of high performance, well-connected servers is also needed</a:t>
            </a:r>
          </a:p>
          <a:p>
            <a:r>
              <a:rPr lang="en-US" dirty="0">
                <a:latin typeface="Arial" pitchFamily="1" charset="0"/>
                <a:ea typeface="ＭＳ Ｐゴシック" pitchFamily="1" charset="-128"/>
                <a:cs typeface="ＭＳ Ｐゴシック" pitchFamily="1" charset="-128"/>
              </a:rPr>
              <a:t>to help ensure that they don’t contribute to the problem as potential intermediary</a:t>
            </a:r>
          </a:p>
          <a:p>
            <a:r>
              <a:rPr lang="en-US" dirty="0">
                <a:latin typeface="Arial" pitchFamily="1" charset="0"/>
                <a:ea typeface="ＭＳ Ｐゴシック" pitchFamily="1" charset="-128"/>
                <a:cs typeface="ＭＳ Ｐゴシック" pitchFamily="1" charset="-128"/>
              </a:rPr>
              <a:t>servers.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Lastly, if an organization is dependent on network services, it should consider</a:t>
            </a:r>
          </a:p>
          <a:p>
            <a:r>
              <a:rPr lang="en-US" dirty="0">
                <a:latin typeface="Arial" pitchFamily="1" charset="0"/>
                <a:ea typeface="ＭＳ Ｐゴシック" pitchFamily="1" charset="-128"/>
                <a:cs typeface="ＭＳ Ｐゴシック" pitchFamily="1" charset="-128"/>
              </a:rPr>
              <a:t>mirroring and replicating these servers over multiple sites with multiple network</a:t>
            </a:r>
          </a:p>
          <a:p>
            <a:r>
              <a:rPr lang="en-US" dirty="0">
                <a:latin typeface="Arial" pitchFamily="1" charset="0"/>
                <a:ea typeface="ＭＳ Ｐゴシック" pitchFamily="1" charset="-128"/>
                <a:cs typeface="ＭＳ Ｐゴシック" pitchFamily="1" charset="-128"/>
              </a:rPr>
              <a:t>connections. This is good general practice for high-performance servers, and</a:t>
            </a:r>
          </a:p>
          <a:p>
            <a:r>
              <a:rPr lang="en-US" dirty="0">
                <a:latin typeface="Arial" pitchFamily="1" charset="0"/>
                <a:ea typeface="ＭＳ Ｐゴシック" pitchFamily="1" charset="-128"/>
                <a:cs typeface="ＭＳ Ｐゴシック" pitchFamily="1" charset="-128"/>
              </a:rPr>
              <a:t>provides greater levels of reliability and fault tolerance in general and not just a</a:t>
            </a:r>
          </a:p>
          <a:p>
            <a:r>
              <a:rPr lang="en-US" dirty="0">
                <a:latin typeface="Arial" pitchFamily="1" charset="0"/>
                <a:ea typeface="ＭＳ Ｐゴシック" pitchFamily="1" charset="-128"/>
                <a:cs typeface="ＭＳ Ｐゴシック" pitchFamily="1" charset="-128"/>
              </a:rPr>
              <a:t>response to these types of attack.</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803046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70F9012F-A4A2-5342-9008-DC1944CB21FA}" type="slidenum">
              <a:rPr lang="en-AU">
                <a:latin typeface="Arial" pitchFamily="1" charset="0"/>
              </a:rPr>
              <a:pPr/>
              <a:t>36</a:t>
            </a:fld>
            <a:endParaRPr lang="en-AU">
              <a:latin typeface="Arial" pitchFamily="1"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To respond successfully to a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a good incident response plan is needed.</a:t>
            </a:r>
          </a:p>
          <a:p>
            <a:r>
              <a:rPr lang="en-US" dirty="0">
                <a:latin typeface="Arial" pitchFamily="1" charset="0"/>
                <a:ea typeface="ＭＳ Ｐゴシック" pitchFamily="1" charset="-128"/>
                <a:cs typeface="ＭＳ Ｐゴシック" pitchFamily="1" charset="-128"/>
              </a:rPr>
              <a:t>This must include details of how to contact technical personal for your Internet</a:t>
            </a:r>
          </a:p>
          <a:p>
            <a:r>
              <a:rPr lang="en-US" dirty="0">
                <a:latin typeface="Arial" pitchFamily="1" charset="0"/>
                <a:ea typeface="ＭＳ Ｐゴシック" pitchFamily="1" charset="-128"/>
                <a:cs typeface="ＭＳ Ｐゴシック" pitchFamily="1" charset="-128"/>
              </a:rPr>
              <a:t>service provider(s). This contact must be possible using </a:t>
            </a:r>
            <a:r>
              <a:rPr lang="en-US" dirty="0" err="1">
                <a:latin typeface="Arial" pitchFamily="1" charset="0"/>
                <a:ea typeface="ＭＳ Ｐゴシック" pitchFamily="1" charset="-128"/>
                <a:cs typeface="ＭＳ Ｐゴシック" pitchFamily="1" charset="-128"/>
              </a:rPr>
              <a:t>nonnetworked</a:t>
            </a:r>
            <a:r>
              <a:rPr lang="en-US" dirty="0">
                <a:latin typeface="Arial" pitchFamily="1" charset="0"/>
                <a:ea typeface="ＭＳ Ｐゴシック" pitchFamily="1" charset="-128"/>
                <a:cs typeface="ＭＳ Ｐゴシック" pitchFamily="1" charset="-128"/>
              </a:rPr>
              <a:t> means, since</a:t>
            </a:r>
          </a:p>
          <a:p>
            <a:r>
              <a:rPr lang="en-US" dirty="0">
                <a:latin typeface="Arial" pitchFamily="1" charset="0"/>
                <a:ea typeface="ＭＳ Ｐゴシック" pitchFamily="1" charset="-128"/>
                <a:cs typeface="ＭＳ Ｐゴシック" pitchFamily="1" charset="-128"/>
              </a:rPr>
              <a:t>when under attack your network connection may well not be usable.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attacks,</a:t>
            </a:r>
          </a:p>
          <a:p>
            <a:r>
              <a:rPr lang="en-US" dirty="0">
                <a:latin typeface="Arial" pitchFamily="1" charset="0"/>
                <a:ea typeface="ＭＳ Ｐゴシック" pitchFamily="1" charset="-128"/>
                <a:cs typeface="ＭＳ Ｐゴシック" pitchFamily="1" charset="-128"/>
              </a:rPr>
              <a:t>particularly flooding attacks, can only be filtered upstream of your network connection.</a:t>
            </a:r>
          </a:p>
          <a:p>
            <a:r>
              <a:rPr lang="en-US" dirty="0">
                <a:latin typeface="Arial" pitchFamily="1" charset="0"/>
                <a:ea typeface="ＭＳ Ｐゴシック" pitchFamily="1" charset="-128"/>
                <a:cs typeface="ＭＳ Ｐゴシック" pitchFamily="1" charset="-128"/>
              </a:rPr>
              <a:t>The plan should also contain details of how to respond to the attack. The division</a:t>
            </a:r>
          </a:p>
          <a:p>
            <a:r>
              <a:rPr lang="en-US" dirty="0">
                <a:latin typeface="Arial" pitchFamily="1" charset="0"/>
                <a:ea typeface="ＭＳ Ｐゴシック" pitchFamily="1" charset="-128"/>
                <a:cs typeface="ＭＳ Ｐゴシック" pitchFamily="1" charset="-128"/>
              </a:rPr>
              <a:t>of responsibilities between organizational personnel and the ISP will depend</a:t>
            </a:r>
          </a:p>
          <a:p>
            <a:r>
              <a:rPr lang="en-US" dirty="0">
                <a:latin typeface="Arial" pitchFamily="1" charset="0"/>
                <a:ea typeface="ＭＳ Ｐゴシック" pitchFamily="1" charset="-128"/>
                <a:cs typeface="ＭＳ Ｐゴシック" pitchFamily="1" charset="-128"/>
              </a:rPr>
              <a:t>on the resources available and technical capabilities of the organization.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Within an organization you should have implemented the standard </a:t>
            </a:r>
            <a:r>
              <a:rPr lang="en-US" dirty="0" err="1">
                <a:latin typeface="Arial" pitchFamily="1" charset="0"/>
                <a:ea typeface="ＭＳ Ｐゴシック" pitchFamily="1" charset="-128"/>
                <a:cs typeface="ＭＳ Ｐゴシック" pitchFamily="1" charset="-128"/>
              </a:rPr>
              <a:t>antispoofing</a:t>
            </a:r>
            <a:r>
              <a:rPr lang="en-US" dirty="0">
                <a:latin typeface="Arial" pitchFamily="1" charset="0"/>
                <a:ea typeface="ＭＳ Ｐゴシック" pitchFamily="1" charset="-128"/>
                <a:cs typeface="ＭＳ Ｐゴシック" pitchFamily="1" charset="-128"/>
              </a:rPr>
              <a:t>,</a:t>
            </a:r>
          </a:p>
          <a:p>
            <a:r>
              <a:rPr lang="en-US" dirty="0">
                <a:latin typeface="Arial" pitchFamily="1" charset="0"/>
                <a:ea typeface="ＭＳ Ｐゴシック" pitchFamily="1" charset="-128"/>
                <a:cs typeface="ＭＳ Ｐゴシック" pitchFamily="1" charset="-128"/>
              </a:rPr>
              <a:t>directed broadcast, and rate limiting filters we discuss earlier in this chapter.</a:t>
            </a:r>
          </a:p>
          <a:p>
            <a:r>
              <a:rPr lang="en-US" dirty="0">
                <a:latin typeface="Arial" pitchFamily="1" charset="0"/>
                <a:ea typeface="ＭＳ Ｐゴシック" pitchFamily="1" charset="-128"/>
                <a:cs typeface="ＭＳ Ｐゴシック" pitchFamily="1" charset="-128"/>
              </a:rPr>
              <a:t>Ideally, you should also have some form of automated network monitoring and</a:t>
            </a:r>
          </a:p>
          <a:p>
            <a:r>
              <a:rPr lang="en-US" dirty="0">
                <a:latin typeface="Arial" pitchFamily="1" charset="0"/>
                <a:ea typeface="ＭＳ Ｐゴシック" pitchFamily="1" charset="-128"/>
                <a:cs typeface="ＭＳ Ｐゴシック" pitchFamily="1" charset="-128"/>
              </a:rPr>
              <a:t>intrusion detection system running so personnel will be notified should abnormal</a:t>
            </a:r>
          </a:p>
          <a:p>
            <a:r>
              <a:rPr lang="en-US" dirty="0">
                <a:latin typeface="Arial" pitchFamily="1" charset="0"/>
                <a:ea typeface="ＭＳ Ｐゴシック" pitchFamily="1" charset="-128"/>
                <a:cs typeface="ＭＳ Ｐゴシック" pitchFamily="1" charset="-128"/>
              </a:rPr>
              <a:t>traffic be detected. We discuss such systems in Chapter 8. Research continues as</a:t>
            </a:r>
          </a:p>
          <a:p>
            <a:r>
              <a:rPr lang="en-US" dirty="0">
                <a:latin typeface="Arial" pitchFamily="1" charset="0"/>
                <a:ea typeface="ＭＳ Ｐゴシック" pitchFamily="1" charset="-128"/>
                <a:cs typeface="ＭＳ Ｐゴシック" pitchFamily="1" charset="-128"/>
              </a:rPr>
              <a:t>to how best identify abnormal traffic. It may be on the basis of changes in patterns</a:t>
            </a:r>
          </a:p>
          <a:p>
            <a:r>
              <a:rPr lang="en-US" dirty="0">
                <a:latin typeface="Arial" pitchFamily="1" charset="0"/>
                <a:ea typeface="ＭＳ Ｐゴシック" pitchFamily="1" charset="-128"/>
                <a:cs typeface="ＭＳ Ｐゴシック" pitchFamily="1" charset="-128"/>
              </a:rPr>
              <a:t>of flow information, source addresses, or other traffic characteristics, as [CARL06]</a:t>
            </a:r>
          </a:p>
          <a:p>
            <a:r>
              <a:rPr lang="en-US" dirty="0">
                <a:latin typeface="Arial" pitchFamily="1" charset="0"/>
                <a:ea typeface="ＭＳ Ｐゴシック" pitchFamily="1" charset="-128"/>
                <a:cs typeface="ＭＳ Ｐゴシック" pitchFamily="1" charset="-128"/>
              </a:rPr>
              <a:t>discuss. It is important that an organization knows its normal traffic patterns so it</a:t>
            </a:r>
          </a:p>
          <a:p>
            <a:r>
              <a:rPr lang="en-US" dirty="0">
                <a:latin typeface="Arial" pitchFamily="1" charset="0"/>
                <a:ea typeface="ＭＳ Ｐゴシック" pitchFamily="1" charset="-128"/>
                <a:cs typeface="ＭＳ Ｐゴシック" pitchFamily="1" charset="-128"/>
              </a:rPr>
              <a:t>has a baseline with which to compare abnormal traffic flows. Without such systems</a:t>
            </a:r>
          </a:p>
          <a:p>
            <a:r>
              <a:rPr lang="en-US" dirty="0">
                <a:latin typeface="Arial" pitchFamily="1" charset="0"/>
                <a:ea typeface="ＭＳ Ｐゴシック" pitchFamily="1" charset="-128"/>
                <a:cs typeface="ＭＳ Ｐゴシック" pitchFamily="1" charset="-128"/>
              </a:rPr>
              <a:t>and knowledge, the earliest indication is likely to be a report from users inside or</a:t>
            </a:r>
          </a:p>
          <a:p>
            <a:r>
              <a:rPr lang="en-US" dirty="0">
                <a:latin typeface="Arial" pitchFamily="1" charset="0"/>
                <a:ea typeface="ＭＳ Ｐゴシック" pitchFamily="1" charset="-128"/>
                <a:cs typeface="ＭＳ Ｐゴシック" pitchFamily="1" charset="-128"/>
              </a:rPr>
              <a:t>outside the organization that its network connection has failed. Identifying the reason</a:t>
            </a:r>
          </a:p>
          <a:p>
            <a:r>
              <a:rPr lang="en-US" dirty="0">
                <a:latin typeface="Arial" pitchFamily="1" charset="0"/>
                <a:ea typeface="ＭＳ Ｐゴシック" pitchFamily="1" charset="-128"/>
                <a:cs typeface="ＭＳ Ｐゴシック" pitchFamily="1" charset="-128"/>
              </a:rPr>
              <a:t>for this failure, whether attack, misconfiguration, or hardware or software failure,</a:t>
            </a:r>
          </a:p>
          <a:p>
            <a:r>
              <a:rPr lang="en-US" dirty="0">
                <a:latin typeface="Arial" pitchFamily="1" charset="0"/>
                <a:ea typeface="ＭＳ Ｐゴシック" pitchFamily="1" charset="-128"/>
                <a:cs typeface="ＭＳ Ｐゴシック" pitchFamily="1" charset="-128"/>
              </a:rPr>
              <a:t>can take valuable additional time to identify.</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109347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7882CB0-28E7-FB40-966B-E43EE486D35F}" type="slidenum">
              <a:rPr lang="en-AU">
                <a:latin typeface="Arial" pitchFamily="1" charset="0"/>
              </a:rPr>
              <a:pPr/>
              <a:t>37</a:t>
            </a:fld>
            <a:endParaRPr lang="en-AU">
              <a:latin typeface="Arial" pitchFamily="1" charset="0"/>
            </a:endParaRPr>
          </a:p>
        </p:txBody>
      </p:sp>
      <p:sp>
        <p:nvSpPr>
          <p:cNvPr id="63491" name="Rectangle 1026"/>
          <p:cNvSpPr>
            <a:spLocks noGrp="1" noRot="1" noChangeAspect="1" noChangeArrowheads="1" noTextEdit="1"/>
          </p:cNvSpPr>
          <p:nvPr>
            <p:ph type="sldImg"/>
          </p:nvPr>
        </p:nvSpPr>
        <p:spPr>
          <a:ln/>
        </p:spPr>
      </p:sp>
      <p:sp>
        <p:nvSpPr>
          <p:cNvPr id="63492" name="Rectangle 1027"/>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When a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is detected, the first step is to identify the type of attack</a:t>
            </a:r>
          </a:p>
          <a:p>
            <a:r>
              <a:rPr lang="en-US" dirty="0">
                <a:latin typeface="Arial" pitchFamily="1" charset="0"/>
                <a:ea typeface="ＭＳ Ｐゴシック" pitchFamily="1" charset="-128"/>
                <a:cs typeface="ＭＳ Ｐゴシック" pitchFamily="1" charset="-128"/>
              </a:rPr>
              <a:t>and hence the best approach to defend against it. Typically this involves capturing</a:t>
            </a:r>
          </a:p>
          <a:p>
            <a:r>
              <a:rPr lang="en-US" dirty="0">
                <a:latin typeface="Arial" pitchFamily="1" charset="0"/>
                <a:ea typeface="ＭＳ Ｐゴシック" pitchFamily="1" charset="-128"/>
                <a:cs typeface="ＭＳ Ｐゴシック" pitchFamily="1" charset="-128"/>
              </a:rPr>
              <a:t>packets flowing into the organization and analyzing them, looking for common</a:t>
            </a:r>
          </a:p>
          <a:p>
            <a:r>
              <a:rPr lang="en-US" dirty="0">
                <a:latin typeface="Arial" pitchFamily="1" charset="0"/>
                <a:ea typeface="ＭＳ Ｐゴシック" pitchFamily="1" charset="-128"/>
                <a:cs typeface="ＭＳ Ｐゴシック" pitchFamily="1" charset="-128"/>
              </a:rPr>
              <a:t>attack packet types. This may be done by organizational personnel using suitable</a:t>
            </a:r>
          </a:p>
          <a:p>
            <a:r>
              <a:rPr lang="en-US" dirty="0">
                <a:latin typeface="Arial" pitchFamily="1" charset="0"/>
                <a:ea typeface="ＭＳ Ｐゴシック" pitchFamily="1" charset="-128"/>
                <a:cs typeface="ＭＳ Ｐゴシック" pitchFamily="1" charset="-128"/>
              </a:rPr>
              <a:t>network analysis tools. If the organization lacks the resources and skill to</a:t>
            </a:r>
          </a:p>
          <a:p>
            <a:r>
              <a:rPr lang="en-US" dirty="0">
                <a:latin typeface="Arial" pitchFamily="1" charset="0"/>
                <a:ea typeface="ＭＳ Ｐゴシック" pitchFamily="1" charset="-128"/>
                <a:cs typeface="ＭＳ Ｐゴシック" pitchFamily="1" charset="-128"/>
              </a:rPr>
              <a:t>do this, it will need to have its ISP perform this capture and analysis. From this</a:t>
            </a:r>
          </a:p>
          <a:p>
            <a:r>
              <a:rPr lang="en-US" dirty="0">
                <a:latin typeface="Arial" pitchFamily="1" charset="0"/>
                <a:ea typeface="ＭＳ Ｐゴシック" pitchFamily="1" charset="-128"/>
                <a:cs typeface="ＭＳ Ｐゴシック" pitchFamily="1" charset="-128"/>
              </a:rPr>
              <a:t>analysis the type of attack is identified, and suitable filters are designed to block</a:t>
            </a:r>
          </a:p>
          <a:p>
            <a:r>
              <a:rPr lang="en-US" dirty="0">
                <a:latin typeface="Arial" pitchFamily="1" charset="0"/>
                <a:ea typeface="ＭＳ Ｐゴシック" pitchFamily="1" charset="-128"/>
                <a:cs typeface="ＭＳ Ｐゴシック" pitchFamily="1" charset="-128"/>
              </a:rPr>
              <a:t>the flow of attack packets. These have to be installed by the ISP on its routers. If</a:t>
            </a:r>
          </a:p>
          <a:p>
            <a:r>
              <a:rPr lang="en-US" dirty="0">
                <a:latin typeface="Arial" pitchFamily="1" charset="0"/>
                <a:ea typeface="ＭＳ Ｐゴシック" pitchFamily="1" charset="-128"/>
                <a:cs typeface="ＭＳ Ｐゴシック" pitchFamily="1" charset="-128"/>
              </a:rPr>
              <a:t>the attack targets a bug on a system or application, rather than high traffic volumes,</a:t>
            </a:r>
          </a:p>
          <a:p>
            <a:r>
              <a:rPr lang="en-US" dirty="0">
                <a:latin typeface="Arial" pitchFamily="1" charset="0"/>
                <a:ea typeface="ＭＳ Ｐゴシック" pitchFamily="1" charset="-128"/>
                <a:cs typeface="ＭＳ Ｐゴシック" pitchFamily="1" charset="-128"/>
              </a:rPr>
              <a:t>then this must be identified and steps taken to correct it and prevent future</a:t>
            </a:r>
          </a:p>
          <a:p>
            <a:r>
              <a:rPr lang="en-US" dirty="0">
                <a:latin typeface="Arial" pitchFamily="1" charset="0"/>
                <a:ea typeface="ＭＳ Ｐゴシック" pitchFamily="1" charset="-128"/>
                <a:cs typeface="ＭＳ Ｐゴシック" pitchFamily="1" charset="-128"/>
              </a:rPr>
              <a:t>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organization may also wish to ask its ISP to trace the flow of packets back</a:t>
            </a:r>
          </a:p>
          <a:p>
            <a:r>
              <a:rPr lang="en-US" dirty="0">
                <a:latin typeface="Arial" pitchFamily="1" charset="0"/>
                <a:ea typeface="ＭＳ Ｐゴシック" pitchFamily="1" charset="-128"/>
                <a:cs typeface="ＭＳ Ｐゴシック" pitchFamily="1" charset="-128"/>
              </a:rPr>
              <a:t>in an attempt to identify their source. However, if spoofed source addresses are</a:t>
            </a:r>
          </a:p>
          <a:p>
            <a:r>
              <a:rPr lang="en-US" dirty="0">
                <a:latin typeface="Arial" pitchFamily="1" charset="0"/>
                <a:ea typeface="ＭＳ Ｐゴシック" pitchFamily="1" charset="-128"/>
                <a:cs typeface="ＭＳ Ｐゴシック" pitchFamily="1" charset="-128"/>
              </a:rPr>
              <a:t>used, this can be difficult and time-consuming. Whether this is attempted may well</a:t>
            </a:r>
          </a:p>
          <a:p>
            <a:r>
              <a:rPr lang="en-US" dirty="0">
                <a:latin typeface="Arial" pitchFamily="1" charset="0"/>
                <a:ea typeface="ＭＳ Ｐゴシック" pitchFamily="1" charset="-128"/>
                <a:cs typeface="ＭＳ Ｐゴシック" pitchFamily="1" charset="-128"/>
              </a:rPr>
              <a:t>depend on whether the organization intends to report the attack to the relevant law</a:t>
            </a:r>
          </a:p>
          <a:p>
            <a:r>
              <a:rPr lang="en-US" dirty="0">
                <a:latin typeface="Arial" pitchFamily="1" charset="0"/>
                <a:ea typeface="ＭＳ Ｐゴシック" pitchFamily="1" charset="-128"/>
                <a:cs typeface="ＭＳ Ｐゴシック" pitchFamily="1" charset="-128"/>
              </a:rPr>
              <a:t>enforcement agencies. In such a case, additional evidence must be collected and</a:t>
            </a:r>
          </a:p>
          <a:p>
            <a:r>
              <a:rPr lang="en-US" dirty="0">
                <a:latin typeface="Arial" pitchFamily="1" charset="0"/>
                <a:ea typeface="ＭＳ Ｐゴシック" pitchFamily="1" charset="-128"/>
                <a:cs typeface="ＭＳ Ｐゴシック" pitchFamily="1" charset="-128"/>
              </a:rPr>
              <a:t>actions documented to support any subsequent legal action.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the case of an extended, concerted, flooding attack from a large number of</a:t>
            </a:r>
          </a:p>
          <a:p>
            <a:r>
              <a:rPr lang="en-US" dirty="0">
                <a:latin typeface="Arial" pitchFamily="1" charset="0"/>
                <a:ea typeface="ＭＳ Ｐゴシック" pitchFamily="1" charset="-128"/>
                <a:cs typeface="ＭＳ Ｐゴシック" pitchFamily="1" charset="-128"/>
              </a:rPr>
              <a:t>distributed or reflected systems, it may not be possible to successfully filter enough</a:t>
            </a:r>
          </a:p>
          <a:p>
            <a:r>
              <a:rPr lang="en-US" dirty="0">
                <a:latin typeface="Arial" pitchFamily="1" charset="0"/>
                <a:ea typeface="ＭＳ Ｐゴシック" pitchFamily="1" charset="-128"/>
                <a:cs typeface="ＭＳ Ｐゴシック" pitchFamily="1" charset="-128"/>
              </a:rPr>
              <a:t>of the attack packets to restore network connectivity. In such cases, the organization</a:t>
            </a:r>
          </a:p>
          <a:p>
            <a:r>
              <a:rPr lang="en-US" dirty="0">
                <a:latin typeface="Arial" pitchFamily="1" charset="0"/>
                <a:ea typeface="ＭＳ Ｐゴシック" pitchFamily="1" charset="-128"/>
                <a:cs typeface="ＭＳ Ｐゴシック" pitchFamily="1" charset="-128"/>
              </a:rPr>
              <a:t>needs a contingency strategy either to switch to alternate backup servers or to rapidly</a:t>
            </a:r>
          </a:p>
          <a:p>
            <a:r>
              <a:rPr lang="en-US" dirty="0">
                <a:latin typeface="Arial" pitchFamily="1" charset="0"/>
                <a:ea typeface="ＭＳ Ｐゴシック" pitchFamily="1" charset="-128"/>
                <a:cs typeface="ＭＳ Ｐゴシック" pitchFamily="1" charset="-128"/>
              </a:rPr>
              <a:t>commission new servers at a new site with new addresses, in order to restore</a:t>
            </a:r>
          </a:p>
          <a:p>
            <a:r>
              <a:rPr lang="en-US" dirty="0">
                <a:latin typeface="Arial" pitchFamily="1" charset="0"/>
                <a:ea typeface="ＭＳ Ｐゴシック" pitchFamily="1" charset="-128"/>
                <a:cs typeface="ＭＳ Ｐゴシック" pitchFamily="1" charset="-128"/>
              </a:rPr>
              <a:t>service. Without forward planning to achieve this, the consequence of such an attack</a:t>
            </a:r>
          </a:p>
          <a:p>
            <a:r>
              <a:rPr lang="en-US" dirty="0">
                <a:latin typeface="Arial" pitchFamily="1" charset="0"/>
                <a:ea typeface="ＭＳ Ｐゴシック" pitchFamily="1" charset="-128"/>
                <a:cs typeface="ＭＳ Ｐゴシック" pitchFamily="1" charset="-128"/>
              </a:rPr>
              <a:t>will be extended loss of network connectivity. If the organization depends on this</a:t>
            </a:r>
          </a:p>
          <a:p>
            <a:r>
              <a:rPr lang="en-US" dirty="0">
                <a:latin typeface="Arial" pitchFamily="1" charset="0"/>
                <a:ea typeface="ＭＳ Ｐゴシック" pitchFamily="1" charset="-128"/>
                <a:cs typeface="ＭＳ Ｐゴシック" pitchFamily="1" charset="-128"/>
              </a:rPr>
              <a:t>connection for its function, the consequences on it may be significant.</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Following the immediate response to this specific type of attack, the organization’s</a:t>
            </a:r>
          </a:p>
          <a:p>
            <a:r>
              <a:rPr lang="en-US" dirty="0">
                <a:latin typeface="Arial" pitchFamily="1" charset="0"/>
                <a:ea typeface="ＭＳ Ｐゴシック" pitchFamily="1" charset="-128"/>
                <a:cs typeface="ＭＳ Ｐゴシック" pitchFamily="1" charset="-128"/>
              </a:rPr>
              <a:t>incident response policy may specify further steps that are taken to respond</a:t>
            </a:r>
          </a:p>
          <a:p>
            <a:r>
              <a:rPr lang="en-US" dirty="0">
                <a:latin typeface="Arial" pitchFamily="1" charset="0"/>
                <a:ea typeface="ＭＳ Ｐゴシック" pitchFamily="1" charset="-128"/>
                <a:cs typeface="ＭＳ Ｐゴシック" pitchFamily="1" charset="-128"/>
              </a:rPr>
              <a:t>to contingencies like this. This should certainly include analyzing the attack and</a:t>
            </a:r>
          </a:p>
          <a:p>
            <a:r>
              <a:rPr lang="en-US" dirty="0">
                <a:latin typeface="Arial" pitchFamily="1" charset="0"/>
                <a:ea typeface="ＭＳ Ｐゴシック" pitchFamily="1" charset="-128"/>
                <a:cs typeface="ＭＳ Ｐゴシック" pitchFamily="1" charset="-128"/>
              </a:rPr>
              <a:t>response in order to gain benefit from the experience and to improve future handling.</a:t>
            </a:r>
          </a:p>
          <a:p>
            <a:r>
              <a:rPr lang="en-US" dirty="0">
                <a:latin typeface="Arial" pitchFamily="1" charset="0"/>
                <a:ea typeface="ＭＳ Ｐゴシック" pitchFamily="1" charset="-128"/>
                <a:cs typeface="ＭＳ Ｐゴシック" pitchFamily="1" charset="-128"/>
              </a:rPr>
              <a:t>Ideally the organization’s security can be improved as a result. We discuss all</a:t>
            </a:r>
          </a:p>
          <a:p>
            <a:r>
              <a:rPr lang="en-US" dirty="0">
                <a:latin typeface="Arial" pitchFamily="1" charset="0"/>
                <a:ea typeface="ＭＳ Ｐゴシック" pitchFamily="1" charset="-128"/>
                <a:cs typeface="ＭＳ Ｐゴシック" pitchFamily="1" charset="-128"/>
              </a:rPr>
              <a:t>these aspects of incident response further in Chapter 17 .</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680127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pPr/>
              <a:t>38</a:t>
            </a:fld>
            <a:endParaRPr lang="en-AU" dirty="0"/>
          </a:p>
        </p:txBody>
      </p:sp>
      <p:sp>
        <p:nvSpPr>
          <p:cNvPr id="206852" name="Rectangle 4"/>
          <p:cNvSpPr>
            <a:spLocks noGrp="1" noRot="1" noChangeAspect="1" noChangeArrowheads="1" noTextEdit="1"/>
          </p:cNvSpPr>
          <p:nvPr>
            <p:ph type="sldImg"/>
          </p:nvPr>
        </p:nvSpPr>
        <p:spPr>
          <a:xfrm>
            <a:off x="952500" y="685800"/>
            <a:ext cx="4953000" cy="3429000"/>
          </a:xfrm>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7 summary.</a:t>
            </a:r>
          </a:p>
        </p:txBody>
      </p:sp>
    </p:spTree>
    <p:extLst>
      <p:ext uri="{BB962C8B-B14F-4D97-AF65-F5344CB8AC3E}">
        <p14:creationId xmlns:p14="http://schemas.microsoft.com/office/powerpoint/2010/main" val="2622151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2047647-1F97-D74F-B5BC-ECC129FEE83D}" type="slidenum">
              <a:rPr lang="en-AU">
                <a:latin typeface="Arial" pitchFamily="1" charset="0"/>
              </a:rPr>
              <a:pPr/>
              <a:t>4</a:t>
            </a:fld>
            <a:endParaRPr lang="en-AU">
              <a:latin typeface="Arial" pitchFamily="1"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From this definition, you can see that there are several categories of resources</a:t>
            </a:r>
          </a:p>
          <a:p>
            <a:r>
              <a:rPr lang="en-US" dirty="0">
                <a:latin typeface="Arial" pitchFamily="1" charset="0"/>
                <a:ea typeface="ＭＳ Ｐゴシック" pitchFamily="1" charset="-128"/>
                <a:cs typeface="ＭＳ Ｐゴシック" pitchFamily="1" charset="-128"/>
              </a:rPr>
              <a:t>that could be attacked: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Network bandwidth</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System resources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Application resources</a:t>
            </a:r>
          </a:p>
          <a:p>
            <a:endParaRPr lang="en-US" dirty="0">
              <a:latin typeface="Arial" pitchFamily="1" charset="0"/>
              <a:ea typeface="ＭＳ Ｐゴシック" pitchFamily="1" charset="-128"/>
              <a:cs typeface="ＭＳ Ｐゴシック" pitchFamily="1"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bandwidth relates to the capacity of the network links connecting a server</a:t>
            </a:r>
          </a:p>
          <a:p>
            <a:r>
              <a:rPr lang="en-US" sz="1200" kern="1200" baseline="0" dirty="0">
                <a:solidFill>
                  <a:schemeClr val="tx1"/>
                </a:solidFill>
                <a:latin typeface="Arial" pitchFamily="-110" charset="0"/>
                <a:ea typeface="ＭＳ Ｐゴシック" pitchFamily="-110" charset="-128"/>
                <a:cs typeface="ＭＳ Ｐゴシック" pitchFamily="-110" charset="-128"/>
              </a:rPr>
              <a:t>to the wider Internet. For most organizations, this is their connection to their Internet</a:t>
            </a:r>
          </a:p>
          <a:p>
            <a:r>
              <a:rPr lang="en-US" sz="1200" kern="1200" baseline="0" dirty="0">
                <a:solidFill>
                  <a:schemeClr val="tx1"/>
                </a:solidFill>
                <a:latin typeface="Arial" pitchFamily="-110" charset="0"/>
                <a:ea typeface="ＭＳ Ｐゴシック" pitchFamily="-110" charset="-128"/>
                <a:cs typeface="ＭＳ Ｐゴシック" pitchFamily="-110" charset="-128"/>
              </a:rPr>
              <a:t>service provider (ISP), as shown in the example network in Figure 7.1. Usually this</a:t>
            </a:r>
          </a:p>
          <a:p>
            <a:r>
              <a:rPr lang="en-US" sz="1200" kern="1200" baseline="0" dirty="0">
                <a:solidFill>
                  <a:schemeClr val="tx1"/>
                </a:solidFill>
                <a:latin typeface="Arial" pitchFamily="-110" charset="0"/>
                <a:ea typeface="ＭＳ Ｐゴシック" pitchFamily="-110" charset="-128"/>
                <a:cs typeface="ＭＳ Ｐゴシック" pitchFamily="-110" charset="-128"/>
              </a:rPr>
              <a:t>connection will have a lower capacity than the links within and between ISP routers.</a:t>
            </a:r>
          </a:p>
          <a:p>
            <a:r>
              <a:rPr lang="en-US" sz="1200" kern="1200" baseline="0" dirty="0">
                <a:solidFill>
                  <a:schemeClr val="tx1"/>
                </a:solidFill>
                <a:latin typeface="Arial" pitchFamily="-110" charset="0"/>
                <a:ea typeface="ＭＳ Ｐゴシック" pitchFamily="-110" charset="-128"/>
                <a:cs typeface="ＭＳ Ｐゴシック" pitchFamily="-110" charset="-128"/>
              </a:rPr>
              <a:t>This means it is possible for more traffic to arrive at the ISP’s routers over these</a:t>
            </a:r>
          </a:p>
          <a:p>
            <a:r>
              <a:rPr lang="en-US" sz="1200" kern="1200" baseline="0" dirty="0">
                <a:solidFill>
                  <a:schemeClr val="tx1"/>
                </a:solidFill>
                <a:latin typeface="Arial" pitchFamily="-110" charset="0"/>
                <a:ea typeface="ＭＳ Ｐゴシック" pitchFamily="-110" charset="-128"/>
                <a:cs typeface="ＭＳ Ｐゴシック" pitchFamily="-110" charset="-128"/>
              </a:rPr>
              <a:t>higher-capacity links than can be carried over the link to the organization. In this</a:t>
            </a:r>
          </a:p>
          <a:p>
            <a:r>
              <a:rPr lang="en-US" sz="1200" kern="1200" baseline="0" dirty="0">
                <a:solidFill>
                  <a:schemeClr val="tx1"/>
                </a:solidFill>
                <a:latin typeface="Arial" pitchFamily="-110" charset="0"/>
                <a:ea typeface="ＭＳ Ｐゴシック" pitchFamily="-110" charset="-128"/>
                <a:cs typeface="ＭＳ Ｐゴシック" pitchFamily="-110" charset="-128"/>
              </a:rPr>
              <a:t>circumstance, the router must discard some packets, delivering only as many as can</a:t>
            </a:r>
          </a:p>
          <a:p>
            <a:r>
              <a:rPr lang="en-US" sz="1200" kern="1200" baseline="0" dirty="0">
                <a:solidFill>
                  <a:schemeClr val="tx1"/>
                </a:solidFill>
                <a:latin typeface="Arial" pitchFamily="-110" charset="0"/>
                <a:ea typeface="ＭＳ Ｐゴシック" pitchFamily="-110" charset="-128"/>
                <a:cs typeface="ＭＳ Ｐゴシック" pitchFamily="-110" charset="-128"/>
              </a:rPr>
              <a:t>be handled by the link. In normal network operation such high loads might occur</a:t>
            </a:r>
          </a:p>
          <a:p>
            <a:r>
              <a:rPr lang="en-US" sz="1200" kern="1200" baseline="0" dirty="0">
                <a:solidFill>
                  <a:schemeClr val="tx1"/>
                </a:solidFill>
                <a:latin typeface="Arial" pitchFamily="-110" charset="0"/>
                <a:ea typeface="ＭＳ Ｐゴシック" pitchFamily="-110" charset="-128"/>
                <a:cs typeface="ＭＳ Ｐゴシック" pitchFamily="-110" charset="-128"/>
              </a:rPr>
              <a:t>to a popular server experiencing traffic from a large number of legitimate users. A</a:t>
            </a:r>
          </a:p>
          <a:p>
            <a:r>
              <a:rPr lang="en-US" sz="1200" kern="1200" baseline="0" dirty="0">
                <a:solidFill>
                  <a:schemeClr val="tx1"/>
                </a:solidFill>
                <a:latin typeface="Arial" pitchFamily="-110" charset="0"/>
                <a:ea typeface="ＭＳ Ｐゴシック" pitchFamily="-110" charset="-128"/>
                <a:cs typeface="ＭＳ Ｐゴシック" pitchFamily="-110" charset="-128"/>
              </a:rPr>
              <a:t>random portion of these users will experience a degraded or nonexistent service as</a:t>
            </a:r>
          </a:p>
          <a:p>
            <a:r>
              <a:rPr lang="en-US" sz="1200" kern="1200" baseline="0" dirty="0">
                <a:solidFill>
                  <a:schemeClr val="tx1"/>
                </a:solidFill>
                <a:latin typeface="Arial" pitchFamily="-110" charset="0"/>
                <a:ea typeface="ＭＳ Ｐゴシック" pitchFamily="-110" charset="-128"/>
                <a:cs typeface="ＭＳ Ｐゴシック" pitchFamily="-110" charset="-128"/>
              </a:rPr>
              <a:t>a consequence. This is expected behavior for an overloaded TCP/IP network link.</a:t>
            </a:r>
          </a:p>
          <a:p>
            <a:r>
              <a:rPr lang="en-US" sz="1200" kern="1200" baseline="0" dirty="0">
                <a:solidFill>
                  <a:schemeClr val="tx1"/>
                </a:solidFill>
                <a:latin typeface="Arial" pitchFamily="-110" charset="0"/>
                <a:ea typeface="ＭＳ Ｐゴシック" pitchFamily="-110" charset="-128"/>
                <a:cs typeface="ＭＳ Ｐゴシック" pitchFamily="-110" charset="-128"/>
              </a:rPr>
              <a:t>In a </a:t>
            </a:r>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 the vast majority of traffic directed at the target server is malicious,</a:t>
            </a:r>
          </a:p>
          <a:p>
            <a:r>
              <a:rPr lang="en-US" sz="1200" kern="1200" baseline="0" dirty="0">
                <a:solidFill>
                  <a:schemeClr val="tx1"/>
                </a:solidFill>
                <a:latin typeface="Arial" pitchFamily="-110" charset="0"/>
                <a:ea typeface="ＭＳ Ｐゴシック" pitchFamily="-110" charset="-128"/>
                <a:cs typeface="ＭＳ Ｐゴシック" pitchFamily="-110" charset="-128"/>
              </a:rPr>
              <a:t>generated either directly or indirectly by the attacker. This traffic overwhelms</a:t>
            </a:r>
          </a:p>
          <a:p>
            <a:r>
              <a:rPr lang="en-US" sz="1200" kern="1200" baseline="0" dirty="0">
                <a:solidFill>
                  <a:schemeClr val="tx1"/>
                </a:solidFill>
                <a:latin typeface="Arial" pitchFamily="-110" charset="0"/>
                <a:ea typeface="ＭＳ Ｐゴシック" pitchFamily="-110" charset="-128"/>
                <a:cs typeface="ＭＳ Ｐゴシック" pitchFamily="-110" charset="-128"/>
              </a:rPr>
              <a:t>any legitimate traffic, effectively denying legitimate users access to the server. Some</a:t>
            </a:r>
          </a:p>
          <a:p>
            <a:r>
              <a:rPr lang="en-US" sz="1200" kern="1200" baseline="0" dirty="0">
                <a:solidFill>
                  <a:schemeClr val="tx1"/>
                </a:solidFill>
                <a:latin typeface="Arial" pitchFamily="-110" charset="0"/>
                <a:ea typeface="ＭＳ Ｐゴシック" pitchFamily="-110" charset="-128"/>
                <a:cs typeface="ＭＳ Ｐゴシック" pitchFamily="-110" charset="-128"/>
              </a:rPr>
              <a:t>recent high volume attacks have even been directed at the ISP network supporting</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target organization, aiming to disrupt its connections to other networks. A number</a:t>
            </a:r>
          </a:p>
          <a:p>
            <a:r>
              <a:rPr lang="en-US" sz="1200" kern="1200" baseline="0" dirty="0">
                <a:solidFill>
                  <a:schemeClr val="tx1"/>
                </a:solidFill>
                <a:latin typeface="Arial" pitchFamily="-110" charset="0"/>
                <a:ea typeface="ＭＳ Ｐゴシック" pitchFamily="-110" charset="-128"/>
                <a:cs typeface="ＭＳ Ｐゴシック" pitchFamily="-110" charset="-128"/>
              </a:rPr>
              <a:t>of recent </a:t>
            </a:r>
            <a:r>
              <a:rPr lang="en-US" sz="1200"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attacks are listed in [AROR11], with comments on their growth</a:t>
            </a:r>
          </a:p>
          <a:p>
            <a:r>
              <a:rPr lang="en-US" sz="1200" kern="1200" baseline="0" dirty="0">
                <a:solidFill>
                  <a:schemeClr val="tx1"/>
                </a:solidFill>
                <a:latin typeface="Arial" pitchFamily="-110" charset="0"/>
                <a:ea typeface="ＭＳ Ｐゴシック" pitchFamily="-110" charset="-128"/>
                <a:cs typeface="ＭＳ Ｐゴシック" pitchFamily="-110" charset="-128"/>
              </a:rPr>
              <a:t>in volume and impact.</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 </a:t>
            </a:r>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 targeting system resources typically aims to overload or crash its</a:t>
            </a: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handling software. Rather than consuming bandwidth with large volumes</a:t>
            </a:r>
          </a:p>
          <a:p>
            <a:r>
              <a:rPr lang="en-US" sz="1200" kern="1200" baseline="0" dirty="0">
                <a:solidFill>
                  <a:schemeClr val="tx1"/>
                </a:solidFill>
                <a:latin typeface="Arial" pitchFamily="-110" charset="0"/>
                <a:ea typeface="ＭＳ Ｐゴシック" pitchFamily="-110" charset="-128"/>
                <a:cs typeface="ＭＳ Ｐゴシック" pitchFamily="-110" charset="-128"/>
              </a:rPr>
              <a:t>of traffic, specific types of packets are sent that consume the limited resources available</a:t>
            </a:r>
          </a:p>
          <a:p>
            <a:r>
              <a:rPr lang="en-US" sz="1200" kern="1200" baseline="0" dirty="0">
                <a:solidFill>
                  <a:schemeClr val="tx1"/>
                </a:solidFill>
                <a:latin typeface="Arial" pitchFamily="-110" charset="0"/>
                <a:ea typeface="ＭＳ Ｐゴシック" pitchFamily="-110" charset="-128"/>
                <a:cs typeface="ＭＳ Ｐゴシック" pitchFamily="-110" charset="-128"/>
              </a:rPr>
              <a:t>on the system. These include temporary buffers used to hold arriving packets,</a:t>
            </a:r>
          </a:p>
          <a:p>
            <a:r>
              <a:rPr lang="en-US" sz="1200" kern="1200" baseline="0" dirty="0">
                <a:solidFill>
                  <a:schemeClr val="tx1"/>
                </a:solidFill>
                <a:latin typeface="Arial" pitchFamily="-110" charset="0"/>
                <a:ea typeface="ＭＳ Ｐゴシック" pitchFamily="-110" charset="-128"/>
                <a:cs typeface="ＭＳ Ｐゴシック" pitchFamily="-110" charset="-128"/>
              </a:rPr>
              <a:t>tables of open connections, and similar memory data structures. The </a:t>
            </a:r>
            <a:r>
              <a:rPr lang="en-US" sz="1200" b="1" kern="1200" baseline="0" dirty="0">
                <a:solidFill>
                  <a:schemeClr val="tx1"/>
                </a:solidFill>
                <a:latin typeface="Arial" pitchFamily="-110" charset="0"/>
                <a:ea typeface="ＭＳ Ｐゴシック" pitchFamily="-110" charset="-128"/>
                <a:cs typeface="ＭＳ Ｐゴシック" pitchFamily="-110" charset="-128"/>
              </a:rPr>
              <a:t>SYN spoofing</a:t>
            </a:r>
          </a:p>
          <a:p>
            <a:r>
              <a:rPr lang="en-US" sz="1200" kern="1200" baseline="0" dirty="0">
                <a:solidFill>
                  <a:schemeClr val="tx1"/>
                </a:solidFill>
                <a:latin typeface="Arial" pitchFamily="-110" charset="0"/>
                <a:ea typeface="ＭＳ Ｐゴシック" pitchFamily="-110" charset="-128"/>
                <a:cs typeface="ＭＳ Ｐゴシック" pitchFamily="-110" charset="-128"/>
              </a:rPr>
              <a:t> attack, which we discuss next, is of this type. It targets the table of TCP connections</a:t>
            </a:r>
          </a:p>
          <a:p>
            <a:r>
              <a:rPr lang="en-US" sz="1200" kern="1200" baseline="0" dirty="0">
                <a:solidFill>
                  <a:schemeClr val="tx1"/>
                </a:solidFill>
                <a:latin typeface="Arial" pitchFamily="-110" charset="0"/>
                <a:ea typeface="ＭＳ Ｐゴシック" pitchFamily="-110" charset="-128"/>
                <a:cs typeface="ＭＳ Ｐゴシック" pitchFamily="-110" charset="-128"/>
              </a:rPr>
              <a:t>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Another form of system resource attack uses packets whose structure triggers</a:t>
            </a:r>
          </a:p>
          <a:p>
            <a:r>
              <a:rPr lang="en-US" sz="1200" kern="1200" baseline="0" dirty="0">
                <a:solidFill>
                  <a:schemeClr val="tx1"/>
                </a:solidFill>
                <a:latin typeface="Arial" pitchFamily="-110" charset="0"/>
                <a:ea typeface="ＭＳ Ｐゴシック" pitchFamily="-110" charset="-128"/>
                <a:cs typeface="ＭＳ Ｐゴシック" pitchFamily="-110" charset="-128"/>
              </a:rPr>
              <a:t>a bug in the system’s network handling software, causing it to crash. This means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system can no longer communicate over the network until this software is reloaded,</a:t>
            </a:r>
          </a:p>
          <a:p>
            <a:r>
              <a:rPr lang="en-US" sz="1200" kern="1200" baseline="0" dirty="0">
                <a:solidFill>
                  <a:schemeClr val="tx1"/>
                </a:solidFill>
                <a:latin typeface="Arial" pitchFamily="-110" charset="0"/>
                <a:ea typeface="ＭＳ Ｐゴシック" pitchFamily="-110" charset="-128"/>
                <a:cs typeface="ＭＳ Ｐゴシック" pitchFamily="-110" charset="-128"/>
              </a:rPr>
              <a:t>generally by rebooting the target system. This is known as a </a:t>
            </a:r>
            <a:r>
              <a:rPr lang="en-US" sz="1200" b="1" kern="1200" baseline="0" dirty="0">
                <a:solidFill>
                  <a:schemeClr val="tx1"/>
                </a:solidFill>
                <a:latin typeface="Arial" pitchFamily="-110" charset="0"/>
                <a:ea typeface="ＭＳ Ｐゴシック" pitchFamily="-110" charset="-128"/>
                <a:cs typeface="ＭＳ Ｐゴシック" pitchFamily="-110" charset="-128"/>
              </a:rPr>
              <a:t>poison packet </a:t>
            </a:r>
            <a:r>
              <a:rPr lang="en-US" sz="1200" kern="1200" baseline="0" dirty="0">
                <a:solidFill>
                  <a:schemeClr val="tx1"/>
                </a:solidFill>
                <a:latin typeface="Arial" pitchFamily="-110" charset="0"/>
                <a:ea typeface="ＭＳ Ｐゴシック" pitchFamily="-110" charset="-128"/>
                <a:cs typeface="ＭＳ Ｐゴシック" pitchFamily="-110" charset="-128"/>
              </a:rPr>
              <a:t>.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classic </a:t>
            </a:r>
            <a:r>
              <a:rPr lang="en-US" sz="1200" i="1" kern="1200" baseline="0" dirty="0">
                <a:solidFill>
                  <a:schemeClr val="tx1"/>
                </a:solidFill>
                <a:latin typeface="Arial" pitchFamily="-110" charset="0"/>
                <a:ea typeface="ＭＳ Ｐゴシック" pitchFamily="-110" charset="-128"/>
                <a:cs typeface="ＭＳ Ｐゴシック" pitchFamily="-110" charset="-128"/>
              </a:rPr>
              <a:t>ping of death</a:t>
            </a:r>
            <a:r>
              <a:rPr lang="en-US" sz="1200" kern="1200" baseline="0" dirty="0">
                <a:solidFill>
                  <a:schemeClr val="tx1"/>
                </a:solidFill>
                <a:latin typeface="Arial" pitchFamily="-110" charset="0"/>
                <a:ea typeface="ＭＳ Ｐゴシック" pitchFamily="-110" charset="-128"/>
                <a:cs typeface="ＭＳ Ｐゴシック" pitchFamily="-110" charset="-128"/>
              </a:rPr>
              <a:t> and </a:t>
            </a:r>
            <a:r>
              <a:rPr lang="en-US" sz="1200" i="1" kern="1200" baseline="0" dirty="0">
                <a:solidFill>
                  <a:schemeClr val="tx1"/>
                </a:solidFill>
                <a:latin typeface="Arial" pitchFamily="-110" charset="0"/>
                <a:ea typeface="ＭＳ Ｐゴシック" pitchFamily="-110" charset="-128"/>
                <a:cs typeface="ＭＳ Ｐゴシック" pitchFamily="-110" charset="-128"/>
              </a:rPr>
              <a:t>teardrop</a:t>
            </a:r>
            <a:r>
              <a:rPr lang="en-US" sz="1200" kern="1200" baseline="0" dirty="0">
                <a:solidFill>
                  <a:schemeClr val="tx1"/>
                </a:solidFill>
                <a:latin typeface="Arial" pitchFamily="-110" charset="0"/>
                <a:ea typeface="ＭＳ Ｐゴシック" pitchFamily="-110" charset="-128"/>
                <a:cs typeface="ＭＳ Ｐゴシック" pitchFamily="-110" charset="-128"/>
              </a:rPr>
              <a:t>  attacks, directed at older Windows 9x systems,</a:t>
            </a:r>
          </a:p>
          <a:p>
            <a:r>
              <a:rPr lang="en-US" sz="1200" kern="1200" baseline="0" dirty="0">
                <a:solidFill>
                  <a:schemeClr val="tx1"/>
                </a:solidFill>
                <a:latin typeface="Arial" pitchFamily="-110" charset="0"/>
                <a:ea typeface="ＭＳ Ｐゴシック" pitchFamily="-110" charset="-128"/>
                <a:cs typeface="ＭＳ Ｐゴシック" pitchFamily="-110" charset="-128"/>
              </a:rPr>
              <a:t>were of this form. These targeted bugs in the Windows network code that handled</a:t>
            </a:r>
          </a:p>
          <a:p>
            <a:r>
              <a:rPr lang="en-US" sz="1200" kern="1200" baseline="0" dirty="0">
                <a:solidFill>
                  <a:schemeClr val="tx1"/>
                </a:solidFill>
                <a:latin typeface="Arial" pitchFamily="-110" charset="0"/>
                <a:ea typeface="ＭＳ Ｐゴシック" pitchFamily="-110" charset="-128"/>
                <a:cs typeface="ＭＳ Ｐゴシック" pitchFamily="-110" charset="-128"/>
              </a:rPr>
              <a:t>ICMP (Internet Control Message Protocol) echo request packets and packet fragmentation,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respectively.</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attack on a specific application, such as a Web server, typically involves a</a:t>
            </a:r>
          </a:p>
          <a:p>
            <a:r>
              <a:rPr lang="en-US" sz="1200" kern="1200" baseline="0" dirty="0">
                <a:solidFill>
                  <a:schemeClr val="tx1"/>
                </a:solidFill>
                <a:latin typeface="Arial" pitchFamily="-110" charset="0"/>
                <a:ea typeface="ＭＳ Ｐゴシック" pitchFamily="-110" charset="-128"/>
                <a:cs typeface="ＭＳ Ｐゴシック" pitchFamily="-110" charset="-128"/>
              </a:rPr>
              <a:t>number of valid requests, each of which consumes significant resources. This then</a:t>
            </a:r>
          </a:p>
          <a:p>
            <a:r>
              <a:rPr lang="en-US" sz="1200" kern="1200" baseline="0" dirty="0">
                <a:solidFill>
                  <a:schemeClr val="tx1"/>
                </a:solidFill>
                <a:latin typeface="Arial" pitchFamily="-110" charset="0"/>
                <a:ea typeface="ＭＳ Ｐゴシック" pitchFamily="-110" charset="-128"/>
                <a:cs typeface="ＭＳ Ｐゴシック" pitchFamily="-110" charset="-128"/>
              </a:rPr>
              <a:t>limits the ability of the server to respond to requests from other users. For example,</a:t>
            </a:r>
          </a:p>
          <a:p>
            <a:r>
              <a:rPr lang="en-US" sz="1200" kern="1200" baseline="0" dirty="0">
                <a:solidFill>
                  <a:schemeClr val="tx1"/>
                </a:solidFill>
                <a:latin typeface="Arial" pitchFamily="-110" charset="0"/>
                <a:ea typeface="ＭＳ Ｐゴシック" pitchFamily="-110" charset="-128"/>
                <a:cs typeface="ＭＳ Ｐゴシック" pitchFamily="-110" charset="-128"/>
              </a:rPr>
              <a:t>a Web server might include the ability to make database queries. If a large,</a:t>
            </a:r>
          </a:p>
          <a:p>
            <a:r>
              <a:rPr lang="en-US" sz="1200" kern="1200" baseline="0" dirty="0">
                <a:solidFill>
                  <a:schemeClr val="tx1"/>
                </a:solidFill>
                <a:latin typeface="Arial" pitchFamily="-110" charset="0"/>
                <a:ea typeface="ＭＳ Ｐゴシック" pitchFamily="-110" charset="-128"/>
                <a:cs typeface="ＭＳ Ｐゴシック" pitchFamily="-110" charset="-128"/>
              </a:rPr>
              <a:t>costly query can be constructed, then an attacker could generate a large number of</a:t>
            </a:r>
          </a:p>
          <a:p>
            <a:r>
              <a:rPr lang="en-US" sz="1200" kern="1200" baseline="0" dirty="0">
                <a:solidFill>
                  <a:schemeClr val="tx1"/>
                </a:solidFill>
                <a:latin typeface="Arial" pitchFamily="-110" charset="0"/>
                <a:ea typeface="ＭＳ Ｐゴシック" pitchFamily="-110" charset="-128"/>
                <a:cs typeface="ＭＳ Ｐゴシック" pitchFamily="-110" charset="-128"/>
              </a:rPr>
              <a:t>these that severely load the server. This limits its ability to respond to valid requests</a:t>
            </a:r>
          </a:p>
          <a:p>
            <a:r>
              <a:rPr lang="en-US" sz="1200" kern="1200" baseline="0" dirty="0">
                <a:solidFill>
                  <a:schemeClr val="tx1"/>
                </a:solidFill>
                <a:latin typeface="Arial" pitchFamily="-110" charset="0"/>
                <a:ea typeface="ＭＳ Ｐゴシック" pitchFamily="-110" charset="-128"/>
                <a:cs typeface="ＭＳ Ｐゴシック" pitchFamily="-110" charset="-128"/>
              </a:rPr>
              <a:t>from other users. This type of attack is known as a </a:t>
            </a:r>
            <a:r>
              <a:rPr lang="en-US" sz="1200" i="1" kern="1200" baseline="0" dirty="0" err="1">
                <a:solidFill>
                  <a:schemeClr val="tx1"/>
                </a:solidFill>
                <a:latin typeface="Arial" pitchFamily="-110" charset="0"/>
                <a:ea typeface="ＭＳ Ｐゴシック" pitchFamily="-110" charset="-128"/>
                <a:cs typeface="ＭＳ Ｐゴシック" pitchFamily="-110" charset="-128"/>
              </a:rPr>
              <a:t>cyberslam</a:t>
            </a:r>
            <a:r>
              <a:rPr lang="en-US" sz="1200" kern="1200" baseline="0" dirty="0">
                <a:solidFill>
                  <a:schemeClr val="tx1"/>
                </a:solidFill>
                <a:latin typeface="Arial" pitchFamily="-110" charset="0"/>
                <a:ea typeface="ＭＳ Ｐゴシック" pitchFamily="-110" charset="-128"/>
                <a:cs typeface="ＭＳ Ｐゴシック" pitchFamily="-110" charset="-128"/>
              </a:rPr>
              <a:t> . [KAND05] discusses</a:t>
            </a:r>
          </a:p>
          <a:p>
            <a:r>
              <a:rPr lang="en-US" sz="1200" kern="1200" baseline="0" dirty="0">
                <a:solidFill>
                  <a:schemeClr val="tx1"/>
                </a:solidFill>
                <a:latin typeface="Arial" pitchFamily="-110" charset="0"/>
                <a:ea typeface="ＭＳ Ｐゴシック" pitchFamily="-110" charset="-128"/>
                <a:cs typeface="ＭＳ Ｐゴシック" pitchFamily="-110" charset="-128"/>
              </a:rPr>
              <a:t>attacks of this kind, and suggests some possible countermeasures. Another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alternative is to construct a request that triggers a bug in the server program, causing</a:t>
            </a:r>
          </a:p>
          <a:p>
            <a:r>
              <a:rPr lang="en-US" sz="1200" kern="1200" baseline="0" dirty="0">
                <a:solidFill>
                  <a:schemeClr val="tx1"/>
                </a:solidFill>
                <a:latin typeface="Arial" pitchFamily="-110" charset="0"/>
                <a:ea typeface="ＭＳ Ｐゴシック" pitchFamily="-110" charset="-128"/>
                <a:cs typeface="ＭＳ Ｐゴシック" pitchFamily="-110" charset="-128"/>
              </a:rPr>
              <a:t>it to crash. This means the server is no longer able to respond to requests until</a:t>
            </a:r>
          </a:p>
          <a:p>
            <a:r>
              <a:rPr lang="en-US" sz="1200" kern="1200" baseline="0" dirty="0">
                <a:solidFill>
                  <a:schemeClr val="tx1"/>
                </a:solidFill>
                <a:latin typeface="Arial" pitchFamily="-110" charset="0"/>
                <a:ea typeface="ＭＳ Ｐゴシック" pitchFamily="-110" charset="-128"/>
                <a:cs typeface="ＭＳ Ｐゴシック" pitchFamily="-110" charset="-128"/>
              </a:rPr>
              <a:t>it is restarted.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r>
              <a:rPr lang="en-US" sz="1200" kern="1200" baseline="0" dirty="0">
                <a:solidFill>
                  <a:schemeClr val="tx1"/>
                </a:solidFill>
                <a:latin typeface="Arial" pitchFamily="-110" charset="0"/>
                <a:ea typeface="ＭＳ Ｐゴシック" pitchFamily="-110" charset="-128"/>
                <a:cs typeface="ＭＳ Ｐゴシック" pitchFamily="-110" charset="-128"/>
              </a:rPr>
              <a:t> attacks may also be characterized by how many systems are used to direct</a:t>
            </a:r>
          </a:p>
          <a:p>
            <a:r>
              <a:rPr lang="en-US" sz="1200" kern="1200" baseline="0" dirty="0">
                <a:solidFill>
                  <a:schemeClr val="tx1"/>
                </a:solidFill>
                <a:latin typeface="Arial" pitchFamily="-110" charset="0"/>
                <a:ea typeface="ＭＳ Ｐゴシック" pitchFamily="-110" charset="-128"/>
                <a:cs typeface="ＭＳ Ｐゴシック" pitchFamily="-110" charset="-128"/>
              </a:rPr>
              <a:t>traffic at the target system. Originally only one, or a small number of source systems</a:t>
            </a:r>
          </a:p>
          <a:p>
            <a:r>
              <a:rPr lang="en-US" sz="1200" kern="1200" baseline="0" dirty="0">
                <a:solidFill>
                  <a:schemeClr val="tx1"/>
                </a:solidFill>
                <a:latin typeface="Arial" pitchFamily="-110" charset="0"/>
                <a:ea typeface="ＭＳ Ｐゴシック" pitchFamily="-110" charset="-128"/>
                <a:cs typeface="ＭＳ Ｐゴシック" pitchFamily="-110" charset="-128"/>
              </a:rPr>
              <a:t>directly under the attacker’s control, was used. This is all that is required to send the</a:t>
            </a:r>
          </a:p>
          <a:p>
            <a:r>
              <a:rPr lang="en-US" sz="1200" kern="1200" baseline="0" dirty="0">
                <a:solidFill>
                  <a:schemeClr val="tx1"/>
                </a:solidFill>
                <a:latin typeface="Arial" pitchFamily="-110" charset="0"/>
                <a:ea typeface="ＭＳ Ｐゴシック" pitchFamily="-110" charset="-128"/>
                <a:cs typeface="ＭＳ Ｐゴシック" pitchFamily="-110" charset="-128"/>
              </a:rPr>
              <a:t>packets needed for any attack targeting a bug in a server’s network handling code or</a:t>
            </a:r>
          </a:p>
          <a:p>
            <a:r>
              <a:rPr lang="en-US" sz="1200" kern="1200" baseline="0" dirty="0">
                <a:solidFill>
                  <a:schemeClr val="tx1"/>
                </a:solidFill>
                <a:latin typeface="Arial" pitchFamily="-110" charset="0"/>
                <a:ea typeface="ＭＳ Ｐゴシック" pitchFamily="-110" charset="-128"/>
                <a:cs typeface="ＭＳ Ｐゴシック" pitchFamily="-110" charset="-128"/>
              </a:rPr>
              <a:t> some application. Attacks requiring high traffic volumes are more commonly sent</a:t>
            </a:r>
          </a:p>
          <a:p>
            <a:r>
              <a:rPr lang="en-US" sz="1200" kern="1200" baseline="0" dirty="0">
                <a:solidFill>
                  <a:schemeClr val="tx1"/>
                </a:solidFill>
                <a:latin typeface="Arial" pitchFamily="-110" charset="0"/>
                <a:ea typeface="ＭＳ Ｐゴシック" pitchFamily="-110" charset="-128"/>
                <a:cs typeface="ＭＳ Ｐゴシック" pitchFamily="-110" charset="-128"/>
              </a:rPr>
              <a:t>from multiple systems at the same time, using distributed or amplified forms of </a:t>
            </a:r>
            <a:r>
              <a:rPr lang="en-US" sz="1200" kern="1200" baseline="0" dirty="0" err="1">
                <a:solidFill>
                  <a:schemeClr val="tx1"/>
                </a:solidFill>
                <a:latin typeface="Arial" pitchFamily="-110" charset="0"/>
                <a:ea typeface="ＭＳ Ｐゴシック" pitchFamily="-110" charset="-128"/>
                <a:cs typeface="ＭＳ Ｐゴシック" pitchFamily="-110" charset="-128"/>
              </a:rPr>
              <a:t>DoS</a:t>
            </a:r>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attacks. We discuss these later in this chapter.</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4551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2F12262D-8D86-5F44-8DD4-6433B4BFFB91}" type="slidenum">
              <a:rPr lang="en-AU">
                <a:latin typeface="Arial" pitchFamily="1" charset="0"/>
              </a:rPr>
              <a:pPr/>
              <a:t>5</a:t>
            </a:fld>
            <a:endParaRPr lang="en-AU">
              <a:latin typeface="Arial" pitchFamily="1"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a:latin typeface="Times" pitchFamily="1" charset="0"/>
                <a:ea typeface="ＭＳ Ｐゴシック" pitchFamily="1" charset="-128"/>
                <a:cs typeface="ＭＳ Ｐゴシック" pitchFamily="1" charset="-128"/>
              </a:rPr>
              <a:t>Figure 7.1</a:t>
            </a:r>
          </a:p>
          <a:p>
            <a:pPr eaLnBrk="1" hangingPunct="1"/>
            <a:r>
              <a:rPr lang="en-US">
                <a:latin typeface="Times" pitchFamily="1" charset="0"/>
                <a:ea typeface="ＭＳ Ｐゴシック" pitchFamily="1" charset="-128"/>
                <a:cs typeface="ＭＳ Ｐゴシック" pitchFamily="1" charset="-128"/>
              </a:rPr>
              <a:t>Example Network to Illustrate DoS Attacks</a:t>
            </a:r>
          </a:p>
        </p:txBody>
      </p:sp>
    </p:spTree>
    <p:extLst>
      <p:ext uri="{BB962C8B-B14F-4D97-AF65-F5344CB8AC3E}">
        <p14:creationId xmlns:p14="http://schemas.microsoft.com/office/powerpoint/2010/main" val="337985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3789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44021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29373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2758611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609601"/>
            <a:ext cx="84201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485900" y="4953000"/>
            <a:ext cx="69342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006B9344-A600-C44C-BFF3-F262E2EAB853}"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CF7B68-3A81-2E4B-BA12-F5A493E24C50}" type="slidenum">
              <a:rPr lang="en-US" smtClean="0"/>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42B32E-5D81-2D4F-8CC9-49749ECC7299}" type="slidenum">
              <a:rPr lang="en-US" smtClean="0"/>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37684" y="992767"/>
            <a:ext cx="9230650" cy="2736800"/>
          </a:xfrm>
          <a:prstGeom prst="rect">
            <a:avLst/>
          </a:prstGeom>
        </p:spPr>
        <p:txBody>
          <a:bodyPr wrap="square" lIns="91425" tIns="91425" rIns="91425" bIns="91425" anchor="b" anchorCtr="0"/>
          <a:lstStyle>
            <a:lvl1pPr lvl="0" algn="ctr">
              <a:spcBef>
                <a:spcPts val="0"/>
              </a:spcBef>
              <a:buSzPts val="5200"/>
              <a:buNone/>
              <a:defRPr sz="5633"/>
            </a:lvl1pPr>
            <a:lvl2pPr lvl="1" algn="ctr">
              <a:spcBef>
                <a:spcPts val="0"/>
              </a:spcBef>
              <a:buSzPts val="5200"/>
              <a:buNone/>
              <a:defRPr sz="5633"/>
            </a:lvl2pPr>
            <a:lvl3pPr lvl="2" algn="ctr">
              <a:spcBef>
                <a:spcPts val="0"/>
              </a:spcBef>
              <a:buSzPts val="5200"/>
              <a:buNone/>
              <a:defRPr sz="5633"/>
            </a:lvl3pPr>
            <a:lvl4pPr lvl="3" algn="ctr">
              <a:spcBef>
                <a:spcPts val="0"/>
              </a:spcBef>
              <a:buSzPts val="5200"/>
              <a:buNone/>
              <a:defRPr sz="5633"/>
            </a:lvl4pPr>
            <a:lvl5pPr lvl="4" algn="ctr">
              <a:spcBef>
                <a:spcPts val="0"/>
              </a:spcBef>
              <a:buSzPts val="5200"/>
              <a:buNone/>
              <a:defRPr sz="5633"/>
            </a:lvl5pPr>
            <a:lvl6pPr lvl="5" algn="ctr">
              <a:spcBef>
                <a:spcPts val="0"/>
              </a:spcBef>
              <a:buSzPts val="5200"/>
              <a:buNone/>
              <a:defRPr sz="5633"/>
            </a:lvl6pPr>
            <a:lvl7pPr lvl="6" algn="ctr">
              <a:spcBef>
                <a:spcPts val="0"/>
              </a:spcBef>
              <a:buSzPts val="5200"/>
              <a:buNone/>
              <a:defRPr sz="5633"/>
            </a:lvl7pPr>
            <a:lvl8pPr lvl="7" algn="ctr">
              <a:spcBef>
                <a:spcPts val="0"/>
              </a:spcBef>
              <a:buSzPts val="5200"/>
              <a:buNone/>
              <a:defRPr sz="5633"/>
            </a:lvl8pPr>
            <a:lvl9pPr lvl="8" algn="ctr">
              <a:spcBef>
                <a:spcPts val="0"/>
              </a:spcBef>
              <a:buSzPts val="5200"/>
              <a:buNone/>
              <a:defRPr sz="5633"/>
            </a:lvl9pPr>
          </a:lstStyle>
          <a:p>
            <a:endParaRPr/>
          </a:p>
        </p:txBody>
      </p:sp>
      <p:sp>
        <p:nvSpPr>
          <p:cNvPr id="11" name="Shape 11"/>
          <p:cNvSpPr txBox="1">
            <a:spLocks noGrp="1"/>
          </p:cNvSpPr>
          <p:nvPr>
            <p:ph type="subTitle" idx="1"/>
          </p:nvPr>
        </p:nvSpPr>
        <p:spPr>
          <a:xfrm>
            <a:off x="337675" y="3778833"/>
            <a:ext cx="9230650" cy="10568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3033"/>
            </a:lvl1pPr>
            <a:lvl2pPr lvl="1" algn="ctr">
              <a:lnSpc>
                <a:spcPct val="100000"/>
              </a:lnSpc>
              <a:spcBef>
                <a:spcPts val="0"/>
              </a:spcBef>
              <a:spcAft>
                <a:spcPts val="0"/>
              </a:spcAft>
              <a:buSzPts val="2800"/>
              <a:buNone/>
              <a:defRPr sz="3033"/>
            </a:lvl2pPr>
            <a:lvl3pPr lvl="2" algn="ctr">
              <a:lnSpc>
                <a:spcPct val="100000"/>
              </a:lnSpc>
              <a:spcBef>
                <a:spcPts val="0"/>
              </a:spcBef>
              <a:spcAft>
                <a:spcPts val="0"/>
              </a:spcAft>
              <a:buSzPts val="2800"/>
              <a:buNone/>
              <a:defRPr sz="3033"/>
            </a:lvl3pPr>
            <a:lvl4pPr lvl="3" algn="ctr">
              <a:lnSpc>
                <a:spcPct val="100000"/>
              </a:lnSpc>
              <a:spcBef>
                <a:spcPts val="0"/>
              </a:spcBef>
              <a:spcAft>
                <a:spcPts val="0"/>
              </a:spcAft>
              <a:buSzPts val="2800"/>
              <a:buNone/>
              <a:defRPr sz="3033"/>
            </a:lvl4pPr>
            <a:lvl5pPr lvl="4" algn="ctr">
              <a:lnSpc>
                <a:spcPct val="100000"/>
              </a:lnSpc>
              <a:spcBef>
                <a:spcPts val="0"/>
              </a:spcBef>
              <a:spcAft>
                <a:spcPts val="0"/>
              </a:spcAft>
              <a:buSzPts val="2800"/>
              <a:buNone/>
              <a:defRPr sz="3033"/>
            </a:lvl5pPr>
            <a:lvl6pPr lvl="5" algn="ctr">
              <a:lnSpc>
                <a:spcPct val="100000"/>
              </a:lnSpc>
              <a:spcBef>
                <a:spcPts val="0"/>
              </a:spcBef>
              <a:spcAft>
                <a:spcPts val="0"/>
              </a:spcAft>
              <a:buSzPts val="2800"/>
              <a:buNone/>
              <a:defRPr sz="3033"/>
            </a:lvl6pPr>
            <a:lvl7pPr lvl="6" algn="ctr">
              <a:lnSpc>
                <a:spcPct val="100000"/>
              </a:lnSpc>
              <a:spcBef>
                <a:spcPts val="0"/>
              </a:spcBef>
              <a:spcAft>
                <a:spcPts val="0"/>
              </a:spcAft>
              <a:buSzPts val="2800"/>
              <a:buNone/>
              <a:defRPr sz="3033"/>
            </a:lvl7pPr>
            <a:lvl8pPr lvl="7" algn="ctr">
              <a:lnSpc>
                <a:spcPct val="100000"/>
              </a:lnSpc>
              <a:spcBef>
                <a:spcPts val="0"/>
              </a:spcBef>
              <a:spcAft>
                <a:spcPts val="0"/>
              </a:spcAft>
              <a:buSzPts val="2800"/>
              <a:buNone/>
              <a:defRPr sz="3033"/>
            </a:lvl8pPr>
            <a:lvl9pPr lvl="8" algn="ctr">
              <a:lnSpc>
                <a:spcPct val="100000"/>
              </a:lnSpc>
              <a:spcBef>
                <a:spcPts val="0"/>
              </a:spcBef>
              <a:spcAft>
                <a:spcPts val="0"/>
              </a:spcAft>
              <a:buSzPts val="2800"/>
              <a:buNone/>
              <a:defRPr sz="3033"/>
            </a:lvl9pPr>
          </a:lstStyle>
          <a:p>
            <a:endParaRPr/>
          </a:p>
        </p:txBody>
      </p:sp>
      <p:sp>
        <p:nvSpPr>
          <p:cNvPr id="12" name="Shape 12"/>
          <p:cNvSpPr txBox="1">
            <a:spLocks noGrp="1"/>
          </p:cNvSpPr>
          <p:nvPr>
            <p:ph type="sldNum" idx="12"/>
          </p:nvPr>
        </p:nvSpPr>
        <p:spPr>
          <a:xfrm>
            <a:off x="9178496" y="6217623"/>
            <a:ext cx="594425"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GB" smtClean="0"/>
              <a:pPr>
                <a:spcBef>
                  <a:spcPts val="0"/>
                </a:spcBef>
              </a:pPr>
              <a:t>‹#›</a:t>
            </a:fld>
            <a:endParaRPr lang="en-GB"/>
          </a:p>
        </p:txBody>
      </p:sp>
    </p:spTree>
    <p:extLst>
      <p:ext uri="{BB962C8B-B14F-4D97-AF65-F5344CB8AC3E}">
        <p14:creationId xmlns:p14="http://schemas.microsoft.com/office/powerpoint/2010/main" val="1237686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37675" y="2867800"/>
            <a:ext cx="9230650" cy="1122400"/>
          </a:xfrm>
          <a:prstGeom prst="rect">
            <a:avLst/>
          </a:prstGeom>
        </p:spPr>
        <p:txBody>
          <a:bodyPr wrap="square" lIns="91425" tIns="91425" rIns="91425" bIns="91425" anchor="ctr" anchorCtr="0"/>
          <a:lstStyle>
            <a:lvl1pPr lvl="0" algn="ctr">
              <a:spcBef>
                <a:spcPts val="0"/>
              </a:spcBef>
              <a:buSzPts val="3600"/>
              <a:buNone/>
              <a:defRPr sz="3900"/>
            </a:lvl1pPr>
            <a:lvl2pPr lvl="1" algn="ctr">
              <a:spcBef>
                <a:spcPts val="0"/>
              </a:spcBef>
              <a:buSzPts val="3600"/>
              <a:buNone/>
              <a:defRPr sz="3900"/>
            </a:lvl2pPr>
            <a:lvl3pPr lvl="2" algn="ctr">
              <a:spcBef>
                <a:spcPts val="0"/>
              </a:spcBef>
              <a:buSzPts val="3600"/>
              <a:buNone/>
              <a:defRPr sz="3900"/>
            </a:lvl3pPr>
            <a:lvl4pPr lvl="3" algn="ctr">
              <a:spcBef>
                <a:spcPts val="0"/>
              </a:spcBef>
              <a:buSzPts val="3600"/>
              <a:buNone/>
              <a:defRPr sz="3900"/>
            </a:lvl4pPr>
            <a:lvl5pPr lvl="4" algn="ctr">
              <a:spcBef>
                <a:spcPts val="0"/>
              </a:spcBef>
              <a:buSzPts val="3600"/>
              <a:buNone/>
              <a:defRPr sz="3900"/>
            </a:lvl5pPr>
            <a:lvl6pPr lvl="5" algn="ctr">
              <a:spcBef>
                <a:spcPts val="0"/>
              </a:spcBef>
              <a:buSzPts val="3600"/>
              <a:buNone/>
              <a:defRPr sz="3900"/>
            </a:lvl6pPr>
            <a:lvl7pPr lvl="6" algn="ctr">
              <a:spcBef>
                <a:spcPts val="0"/>
              </a:spcBef>
              <a:buSzPts val="3600"/>
              <a:buNone/>
              <a:defRPr sz="3900"/>
            </a:lvl7pPr>
            <a:lvl8pPr lvl="7" algn="ctr">
              <a:spcBef>
                <a:spcPts val="0"/>
              </a:spcBef>
              <a:buSzPts val="3600"/>
              <a:buNone/>
              <a:defRPr sz="3900"/>
            </a:lvl8pPr>
            <a:lvl9pPr lvl="8" algn="ctr">
              <a:spcBef>
                <a:spcPts val="0"/>
              </a:spcBef>
              <a:buSzPts val="3600"/>
              <a:buNone/>
              <a:defRPr sz="3900"/>
            </a:lvl9pPr>
          </a:lstStyle>
          <a:p>
            <a:endParaRPr/>
          </a:p>
        </p:txBody>
      </p:sp>
      <p:sp>
        <p:nvSpPr>
          <p:cNvPr id="15" name="Shape 15"/>
          <p:cNvSpPr txBox="1">
            <a:spLocks noGrp="1"/>
          </p:cNvSpPr>
          <p:nvPr>
            <p:ph type="sldNum" idx="12"/>
          </p:nvPr>
        </p:nvSpPr>
        <p:spPr>
          <a:xfrm>
            <a:off x="9178496" y="6217623"/>
            <a:ext cx="594425"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GB" smtClean="0"/>
              <a:pPr>
                <a:spcBef>
                  <a:spcPts val="0"/>
                </a:spcBef>
              </a:pPr>
              <a:t>‹#›</a:t>
            </a:fld>
            <a:endParaRPr lang="en-GB"/>
          </a:p>
        </p:txBody>
      </p:sp>
    </p:spTree>
    <p:extLst>
      <p:ext uri="{BB962C8B-B14F-4D97-AF65-F5344CB8AC3E}">
        <p14:creationId xmlns:p14="http://schemas.microsoft.com/office/powerpoint/2010/main" val="95283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37675" y="593367"/>
            <a:ext cx="923065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37675" y="1536633"/>
            <a:ext cx="923065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9178496" y="6217623"/>
            <a:ext cx="594425"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GB" smtClean="0"/>
              <a:pPr>
                <a:spcBef>
                  <a:spcPts val="0"/>
                </a:spcBef>
              </a:pPr>
              <a:t>‹#›</a:t>
            </a:fld>
            <a:endParaRPr lang="en-GB"/>
          </a:p>
        </p:txBody>
      </p:sp>
    </p:spTree>
    <p:extLst>
      <p:ext uri="{BB962C8B-B14F-4D97-AF65-F5344CB8AC3E}">
        <p14:creationId xmlns:p14="http://schemas.microsoft.com/office/powerpoint/2010/main" val="332345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37675" y="593367"/>
            <a:ext cx="923065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37675" y="1536633"/>
            <a:ext cx="4333225" cy="4555200"/>
          </a:xfrm>
          <a:prstGeom prst="rect">
            <a:avLst/>
          </a:prstGeom>
        </p:spPr>
        <p:txBody>
          <a:bodyPr wrap="square" lIns="91425" tIns="91425" rIns="91425" bIns="91425" anchor="t" anchorCtr="0"/>
          <a:lstStyle>
            <a:lvl1pPr lvl="0">
              <a:spcBef>
                <a:spcPts val="0"/>
              </a:spcBef>
              <a:buSzPts val="1400"/>
              <a:buChar char="●"/>
              <a:defRPr sz="1517"/>
            </a:lvl1pPr>
            <a:lvl2pPr lvl="1">
              <a:spcBef>
                <a:spcPts val="0"/>
              </a:spcBef>
              <a:buSzPts val="1200"/>
              <a:buChar char="○"/>
              <a:defRPr sz="1300"/>
            </a:lvl2pPr>
            <a:lvl3pPr lvl="2">
              <a:spcBef>
                <a:spcPts val="0"/>
              </a:spcBef>
              <a:buSzPts val="1200"/>
              <a:buChar char="■"/>
              <a:defRPr sz="1300"/>
            </a:lvl3pPr>
            <a:lvl4pPr lvl="3">
              <a:spcBef>
                <a:spcPts val="0"/>
              </a:spcBef>
              <a:buSzPts val="1200"/>
              <a:buChar char="●"/>
              <a:defRPr sz="1300"/>
            </a:lvl4pPr>
            <a:lvl5pPr lvl="4">
              <a:spcBef>
                <a:spcPts val="0"/>
              </a:spcBef>
              <a:buSzPts val="1200"/>
              <a:buChar char="○"/>
              <a:defRPr sz="1300"/>
            </a:lvl5pPr>
            <a:lvl6pPr lvl="5">
              <a:spcBef>
                <a:spcPts val="0"/>
              </a:spcBef>
              <a:buSzPts val="1200"/>
              <a:buChar char="■"/>
              <a:defRPr sz="1300"/>
            </a:lvl6pPr>
            <a:lvl7pPr lvl="6">
              <a:spcBef>
                <a:spcPts val="0"/>
              </a:spcBef>
              <a:buSzPts val="1200"/>
              <a:buChar char="●"/>
              <a:defRPr sz="1300"/>
            </a:lvl7pPr>
            <a:lvl8pPr lvl="7">
              <a:spcBef>
                <a:spcPts val="0"/>
              </a:spcBef>
              <a:buSzPts val="1200"/>
              <a:buChar char="○"/>
              <a:defRPr sz="1300"/>
            </a:lvl8pPr>
            <a:lvl9pPr lvl="8">
              <a:spcBef>
                <a:spcPts val="0"/>
              </a:spcBef>
              <a:buSzPts val="1200"/>
              <a:buChar char="■"/>
              <a:defRPr sz="1300"/>
            </a:lvl9pPr>
          </a:lstStyle>
          <a:p>
            <a:endParaRPr/>
          </a:p>
        </p:txBody>
      </p:sp>
      <p:sp>
        <p:nvSpPr>
          <p:cNvPr id="23" name="Shape 23"/>
          <p:cNvSpPr txBox="1">
            <a:spLocks noGrp="1"/>
          </p:cNvSpPr>
          <p:nvPr>
            <p:ph type="body" idx="2"/>
          </p:nvPr>
        </p:nvSpPr>
        <p:spPr>
          <a:xfrm>
            <a:off x="5235100" y="1536633"/>
            <a:ext cx="4333225" cy="4555200"/>
          </a:xfrm>
          <a:prstGeom prst="rect">
            <a:avLst/>
          </a:prstGeom>
        </p:spPr>
        <p:txBody>
          <a:bodyPr wrap="square" lIns="91425" tIns="91425" rIns="91425" bIns="91425" anchor="t" anchorCtr="0"/>
          <a:lstStyle>
            <a:lvl1pPr lvl="0">
              <a:spcBef>
                <a:spcPts val="0"/>
              </a:spcBef>
              <a:buSzPts val="1400"/>
              <a:buChar char="●"/>
              <a:defRPr sz="1517"/>
            </a:lvl1pPr>
            <a:lvl2pPr lvl="1">
              <a:spcBef>
                <a:spcPts val="0"/>
              </a:spcBef>
              <a:buSzPts val="1200"/>
              <a:buChar char="○"/>
              <a:defRPr sz="1300"/>
            </a:lvl2pPr>
            <a:lvl3pPr lvl="2">
              <a:spcBef>
                <a:spcPts val="0"/>
              </a:spcBef>
              <a:buSzPts val="1200"/>
              <a:buChar char="■"/>
              <a:defRPr sz="1300"/>
            </a:lvl3pPr>
            <a:lvl4pPr lvl="3">
              <a:spcBef>
                <a:spcPts val="0"/>
              </a:spcBef>
              <a:buSzPts val="1200"/>
              <a:buChar char="●"/>
              <a:defRPr sz="1300"/>
            </a:lvl4pPr>
            <a:lvl5pPr lvl="4">
              <a:spcBef>
                <a:spcPts val="0"/>
              </a:spcBef>
              <a:buSzPts val="1200"/>
              <a:buChar char="○"/>
              <a:defRPr sz="1300"/>
            </a:lvl5pPr>
            <a:lvl6pPr lvl="5">
              <a:spcBef>
                <a:spcPts val="0"/>
              </a:spcBef>
              <a:buSzPts val="1200"/>
              <a:buChar char="■"/>
              <a:defRPr sz="1300"/>
            </a:lvl6pPr>
            <a:lvl7pPr lvl="6">
              <a:spcBef>
                <a:spcPts val="0"/>
              </a:spcBef>
              <a:buSzPts val="1200"/>
              <a:buChar char="●"/>
              <a:defRPr sz="1300"/>
            </a:lvl7pPr>
            <a:lvl8pPr lvl="7">
              <a:spcBef>
                <a:spcPts val="0"/>
              </a:spcBef>
              <a:buSzPts val="1200"/>
              <a:buChar char="○"/>
              <a:defRPr sz="1300"/>
            </a:lvl8pPr>
            <a:lvl9pPr lvl="8">
              <a:spcBef>
                <a:spcPts val="0"/>
              </a:spcBef>
              <a:buSzPts val="1200"/>
              <a:buChar char="■"/>
              <a:defRPr sz="1300"/>
            </a:lvl9pPr>
          </a:lstStyle>
          <a:p>
            <a:endParaRPr/>
          </a:p>
        </p:txBody>
      </p:sp>
      <p:sp>
        <p:nvSpPr>
          <p:cNvPr id="24" name="Shape 24"/>
          <p:cNvSpPr txBox="1">
            <a:spLocks noGrp="1"/>
          </p:cNvSpPr>
          <p:nvPr>
            <p:ph type="sldNum" idx="12"/>
          </p:nvPr>
        </p:nvSpPr>
        <p:spPr>
          <a:xfrm>
            <a:off x="9178496" y="6217623"/>
            <a:ext cx="594425"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GB" smtClean="0"/>
              <a:pPr>
                <a:spcBef>
                  <a:spcPts val="0"/>
                </a:spcBef>
              </a:pPr>
              <a:t>‹#›</a:t>
            </a:fld>
            <a:endParaRPr lang="en-GB"/>
          </a:p>
        </p:txBody>
      </p:sp>
    </p:spTree>
    <p:extLst>
      <p:ext uri="{BB962C8B-B14F-4D97-AF65-F5344CB8AC3E}">
        <p14:creationId xmlns:p14="http://schemas.microsoft.com/office/powerpoint/2010/main" val="2887127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37675" y="593367"/>
            <a:ext cx="923065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9178496" y="6217623"/>
            <a:ext cx="594425"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GB" smtClean="0"/>
              <a:pPr>
                <a:spcBef>
                  <a:spcPts val="0"/>
                </a:spcBef>
              </a:pPr>
              <a:t>‹#›</a:t>
            </a:fld>
            <a:endParaRPr lang="en-GB"/>
          </a:p>
        </p:txBody>
      </p:sp>
    </p:spTree>
    <p:extLst>
      <p:ext uri="{BB962C8B-B14F-4D97-AF65-F5344CB8AC3E}">
        <p14:creationId xmlns:p14="http://schemas.microsoft.com/office/powerpoint/2010/main" val="383537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37675" y="740800"/>
            <a:ext cx="3042000" cy="1007600"/>
          </a:xfrm>
          <a:prstGeom prst="rect">
            <a:avLst/>
          </a:prstGeom>
        </p:spPr>
        <p:txBody>
          <a:bodyPr wrap="square" lIns="91425" tIns="91425" rIns="91425" bIns="91425" anchor="b" anchorCtr="0"/>
          <a:lstStyle>
            <a:lvl1pPr lvl="0">
              <a:spcBef>
                <a:spcPts val="0"/>
              </a:spcBef>
              <a:buSzPts val="2400"/>
              <a:buNone/>
              <a:defRPr sz="2600"/>
            </a:lvl1pPr>
            <a:lvl2pPr lvl="1">
              <a:spcBef>
                <a:spcPts val="0"/>
              </a:spcBef>
              <a:buSzPts val="2400"/>
              <a:buNone/>
              <a:defRPr sz="2600"/>
            </a:lvl2pPr>
            <a:lvl3pPr lvl="2">
              <a:spcBef>
                <a:spcPts val="0"/>
              </a:spcBef>
              <a:buSzPts val="2400"/>
              <a:buNone/>
              <a:defRPr sz="2600"/>
            </a:lvl3pPr>
            <a:lvl4pPr lvl="3">
              <a:spcBef>
                <a:spcPts val="0"/>
              </a:spcBef>
              <a:buSzPts val="2400"/>
              <a:buNone/>
              <a:defRPr sz="2600"/>
            </a:lvl4pPr>
            <a:lvl5pPr lvl="4">
              <a:spcBef>
                <a:spcPts val="0"/>
              </a:spcBef>
              <a:buSzPts val="2400"/>
              <a:buNone/>
              <a:defRPr sz="2600"/>
            </a:lvl5pPr>
            <a:lvl6pPr lvl="5">
              <a:spcBef>
                <a:spcPts val="0"/>
              </a:spcBef>
              <a:buSzPts val="2400"/>
              <a:buNone/>
              <a:defRPr sz="2600"/>
            </a:lvl6pPr>
            <a:lvl7pPr lvl="6">
              <a:spcBef>
                <a:spcPts val="0"/>
              </a:spcBef>
              <a:buSzPts val="2400"/>
              <a:buNone/>
              <a:defRPr sz="2600"/>
            </a:lvl7pPr>
            <a:lvl8pPr lvl="7">
              <a:spcBef>
                <a:spcPts val="0"/>
              </a:spcBef>
              <a:buSzPts val="2400"/>
              <a:buNone/>
              <a:defRPr sz="2600"/>
            </a:lvl8pPr>
            <a:lvl9pPr lvl="8">
              <a:spcBef>
                <a:spcPts val="0"/>
              </a:spcBef>
              <a:buSzPts val="2400"/>
              <a:buNone/>
              <a:defRPr sz="2600"/>
            </a:lvl9pPr>
          </a:lstStyle>
          <a:p>
            <a:endParaRPr/>
          </a:p>
        </p:txBody>
      </p:sp>
      <p:sp>
        <p:nvSpPr>
          <p:cNvPr id="30" name="Shape 30"/>
          <p:cNvSpPr txBox="1">
            <a:spLocks noGrp="1"/>
          </p:cNvSpPr>
          <p:nvPr>
            <p:ph type="body" idx="1"/>
          </p:nvPr>
        </p:nvSpPr>
        <p:spPr>
          <a:xfrm>
            <a:off x="337675" y="1852800"/>
            <a:ext cx="3042000" cy="4239200"/>
          </a:xfrm>
          <a:prstGeom prst="rect">
            <a:avLst/>
          </a:prstGeom>
        </p:spPr>
        <p:txBody>
          <a:bodyPr wrap="square" lIns="91425" tIns="91425" rIns="91425" bIns="91425" anchor="t" anchorCtr="0"/>
          <a:lstStyle>
            <a:lvl1pPr lvl="0">
              <a:spcBef>
                <a:spcPts val="0"/>
              </a:spcBef>
              <a:buSzPts val="1200"/>
              <a:buChar char="●"/>
              <a:defRPr sz="1300"/>
            </a:lvl1pPr>
            <a:lvl2pPr lvl="1">
              <a:spcBef>
                <a:spcPts val="0"/>
              </a:spcBef>
              <a:buSzPts val="1200"/>
              <a:buChar char="○"/>
              <a:defRPr sz="1300"/>
            </a:lvl2pPr>
            <a:lvl3pPr lvl="2">
              <a:spcBef>
                <a:spcPts val="0"/>
              </a:spcBef>
              <a:buSzPts val="1200"/>
              <a:buChar char="■"/>
              <a:defRPr sz="1300"/>
            </a:lvl3pPr>
            <a:lvl4pPr lvl="3">
              <a:spcBef>
                <a:spcPts val="0"/>
              </a:spcBef>
              <a:buSzPts val="1200"/>
              <a:buChar char="●"/>
              <a:defRPr sz="1300"/>
            </a:lvl4pPr>
            <a:lvl5pPr lvl="4">
              <a:spcBef>
                <a:spcPts val="0"/>
              </a:spcBef>
              <a:buSzPts val="1200"/>
              <a:buChar char="○"/>
              <a:defRPr sz="1300"/>
            </a:lvl5pPr>
            <a:lvl6pPr lvl="5">
              <a:spcBef>
                <a:spcPts val="0"/>
              </a:spcBef>
              <a:buSzPts val="1200"/>
              <a:buChar char="■"/>
              <a:defRPr sz="1300"/>
            </a:lvl6pPr>
            <a:lvl7pPr lvl="6">
              <a:spcBef>
                <a:spcPts val="0"/>
              </a:spcBef>
              <a:buSzPts val="1200"/>
              <a:buChar char="●"/>
              <a:defRPr sz="1300"/>
            </a:lvl7pPr>
            <a:lvl8pPr lvl="7">
              <a:spcBef>
                <a:spcPts val="0"/>
              </a:spcBef>
              <a:buSzPts val="1200"/>
              <a:buChar char="○"/>
              <a:defRPr sz="1300"/>
            </a:lvl8pPr>
            <a:lvl9pPr lvl="8">
              <a:spcBef>
                <a:spcPts val="0"/>
              </a:spcBef>
              <a:buSzPts val="1200"/>
              <a:buChar char="■"/>
              <a:defRPr sz="1300"/>
            </a:lvl9pPr>
          </a:lstStyle>
          <a:p>
            <a:endParaRPr/>
          </a:p>
        </p:txBody>
      </p:sp>
      <p:sp>
        <p:nvSpPr>
          <p:cNvPr id="31" name="Shape 31"/>
          <p:cNvSpPr txBox="1">
            <a:spLocks noGrp="1"/>
          </p:cNvSpPr>
          <p:nvPr>
            <p:ph type="sldNum" idx="12"/>
          </p:nvPr>
        </p:nvSpPr>
        <p:spPr>
          <a:xfrm>
            <a:off x="9178496" y="6217623"/>
            <a:ext cx="594425"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GB" smtClean="0"/>
              <a:pPr>
                <a:spcBef>
                  <a:spcPts val="0"/>
                </a:spcBef>
              </a:pPr>
              <a:t>‹#›</a:t>
            </a:fld>
            <a:endParaRPr lang="en-GB"/>
          </a:p>
        </p:txBody>
      </p:sp>
    </p:spTree>
    <p:extLst>
      <p:ext uri="{BB962C8B-B14F-4D97-AF65-F5344CB8AC3E}">
        <p14:creationId xmlns:p14="http://schemas.microsoft.com/office/powerpoint/2010/main" val="86509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531104" y="600200"/>
            <a:ext cx="6898450" cy="5454400"/>
          </a:xfrm>
          <a:prstGeom prst="rect">
            <a:avLst/>
          </a:prstGeom>
        </p:spPr>
        <p:txBody>
          <a:bodyPr wrap="square" lIns="91425" tIns="91425" rIns="91425" bIns="91425" anchor="ctr" anchorCtr="0"/>
          <a:lstStyle>
            <a:lvl1pPr lvl="0">
              <a:spcBef>
                <a:spcPts val="0"/>
              </a:spcBef>
              <a:buSzPts val="4800"/>
              <a:buNone/>
              <a:defRPr sz="5200"/>
            </a:lvl1pPr>
            <a:lvl2pPr lvl="1">
              <a:spcBef>
                <a:spcPts val="0"/>
              </a:spcBef>
              <a:buSzPts val="4800"/>
              <a:buNone/>
              <a:defRPr sz="5200"/>
            </a:lvl2pPr>
            <a:lvl3pPr lvl="2">
              <a:spcBef>
                <a:spcPts val="0"/>
              </a:spcBef>
              <a:buSzPts val="4800"/>
              <a:buNone/>
              <a:defRPr sz="5200"/>
            </a:lvl3pPr>
            <a:lvl4pPr lvl="3">
              <a:spcBef>
                <a:spcPts val="0"/>
              </a:spcBef>
              <a:buSzPts val="4800"/>
              <a:buNone/>
              <a:defRPr sz="5200"/>
            </a:lvl4pPr>
            <a:lvl5pPr lvl="4">
              <a:spcBef>
                <a:spcPts val="0"/>
              </a:spcBef>
              <a:buSzPts val="4800"/>
              <a:buNone/>
              <a:defRPr sz="5200"/>
            </a:lvl5pPr>
            <a:lvl6pPr lvl="5">
              <a:spcBef>
                <a:spcPts val="0"/>
              </a:spcBef>
              <a:buSzPts val="4800"/>
              <a:buNone/>
              <a:defRPr sz="5200"/>
            </a:lvl6pPr>
            <a:lvl7pPr lvl="6">
              <a:spcBef>
                <a:spcPts val="0"/>
              </a:spcBef>
              <a:buSzPts val="4800"/>
              <a:buNone/>
              <a:defRPr sz="5200"/>
            </a:lvl7pPr>
            <a:lvl8pPr lvl="7">
              <a:spcBef>
                <a:spcPts val="0"/>
              </a:spcBef>
              <a:buSzPts val="4800"/>
              <a:buNone/>
              <a:defRPr sz="5200"/>
            </a:lvl8pPr>
            <a:lvl9pPr lvl="8">
              <a:spcBef>
                <a:spcPts val="0"/>
              </a:spcBef>
              <a:buSzPts val="4800"/>
              <a:buNone/>
              <a:defRPr sz="5200"/>
            </a:lvl9pPr>
          </a:lstStyle>
          <a:p>
            <a:endParaRPr/>
          </a:p>
        </p:txBody>
      </p:sp>
      <p:sp>
        <p:nvSpPr>
          <p:cNvPr id="34" name="Shape 34"/>
          <p:cNvSpPr txBox="1">
            <a:spLocks noGrp="1"/>
          </p:cNvSpPr>
          <p:nvPr>
            <p:ph type="sldNum" idx="12"/>
          </p:nvPr>
        </p:nvSpPr>
        <p:spPr>
          <a:xfrm>
            <a:off x="9178496" y="6217623"/>
            <a:ext cx="594425"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GB" smtClean="0"/>
              <a:pPr>
                <a:spcBef>
                  <a:spcPts val="0"/>
                </a:spcBef>
              </a:pPr>
              <a:t>‹#›</a:t>
            </a:fld>
            <a:endParaRPr lang="en-GB"/>
          </a:p>
        </p:txBody>
      </p:sp>
    </p:spTree>
    <p:extLst>
      <p:ext uri="{BB962C8B-B14F-4D97-AF65-F5344CB8AC3E}">
        <p14:creationId xmlns:p14="http://schemas.microsoft.com/office/powerpoint/2010/main" val="7928000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953000" y="-167"/>
            <a:ext cx="4953000" cy="6858000"/>
          </a:xfrm>
          <a:prstGeom prst="rect">
            <a:avLst/>
          </a:prstGeom>
          <a:solidFill>
            <a:schemeClr val="lt2"/>
          </a:solidFill>
          <a:ln>
            <a:noFill/>
          </a:ln>
        </p:spPr>
        <p:txBody>
          <a:bodyPr wrap="square" lIns="99044" tIns="99044" rIns="99044" bIns="99044" anchor="ctr" anchorCtr="0">
            <a:noAutofit/>
          </a:bodyPr>
          <a:lstStyle/>
          <a:p>
            <a:pPr marL="0" lvl="0" indent="0">
              <a:spcBef>
                <a:spcPts val="0"/>
              </a:spcBef>
              <a:buNone/>
            </a:pPr>
            <a:endParaRPr/>
          </a:p>
        </p:txBody>
      </p:sp>
      <p:sp>
        <p:nvSpPr>
          <p:cNvPr id="37" name="Shape 37"/>
          <p:cNvSpPr txBox="1">
            <a:spLocks noGrp="1"/>
          </p:cNvSpPr>
          <p:nvPr>
            <p:ph type="title"/>
          </p:nvPr>
        </p:nvSpPr>
        <p:spPr>
          <a:xfrm>
            <a:off x="287625" y="1644233"/>
            <a:ext cx="4382300" cy="1976400"/>
          </a:xfrm>
          <a:prstGeom prst="rect">
            <a:avLst/>
          </a:prstGeom>
        </p:spPr>
        <p:txBody>
          <a:bodyPr wrap="square" lIns="91425" tIns="91425" rIns="91425" bIns="91425" anchor="b" anchorCtr="0"/>
          <a:lstStyle>
            <a:lvl1pPr lvl="0" algn="ctr">
              <a:spcBef>
                <a:spcPts val="0"/>
              </a:spcBef>
              <a:buSzPts val="4200"/>
              <a:buNone/>
              <a:defRPr sz="4550"/>
            </a:lvl1pPr>
            <a:lvl2pPr lvl="1" algn="ctr">
              <a:spcBef>
                <a:spcPts val="0"/>
              </a:spcBef>
              <a:buSzPts val="4200"/>
              <a:buNone/>
              <a:defRPr sz="4550"/>
            </a:lvl2pPr>
            <a:lvl3pPr lvl="2" algn="ctr">
              <a:spcBef>
                <a:spcPts val="0"/>
              </a:spcBef>
              <a:buSzPts val="4200"/>
              <a:buNone/>
              <a:defRPr sz="4550"/>
            </a:lvl3pPr>
            <a:lvl4pPr lvl="3" algn="ctr">
              <a:spcBef>
                <a:spcPts val="0"/>
              </a:spcBef>
              <a:buSzPts val="4200"/>
              <a:buNone/>
              <a:defRPr sz="4550"/>
            </a:lvl4pPr>
            <a:lvl5pPr lvl="4" algn="ctr">
              <a:spcBef>
                <a:spcPts val="0"/>
              </a:spcBef>
              <a:buSzPts val="4200"/>
              <a:buNone/>
              <a:defRPr sz="4550"/>
            </a:lvl5pPr>
            <a:lvl6pPr lvl="5" algn="ctr">
              <a:spcBef>
                <a:spcPts val="0"/>
              </a:spcBef>
              <a:buSzPts val="4200"/>
              <a:buNone/>
              <a:defRPr sz="4550"/>
            </a:lvl6pPr>
            <a:lvl7pPr lvl="6" algn="ctr">
              <a:spcBef>
                <a:spcPts val="0"/>
              </a:spcBef>
              <a:buSzPts val="4200"/>
              <a:buNone/>
              <a:defRPr sz="4550"/>
            </a:lvl7pPr>
            <a:lvl8pPr lvl="7" algn="ctr">
              <a:spcBef>
                <a:spcPts val="0"/>
              </a:spcBef>
              <a:buSzPts val="4200"/>
              <a:buNone/>
              <a:defRPr sz="4550"/>
            </a:lvl8pPr>
            <a:lvl9pPr lvl="8" algn="ctr">
              <a:spcBef>
                <a:spcPts val="0"/>
              </a:spcBef>
              <a:buSzPts val="4200"/>
              <a:buNone/>
              <a:defRPr sz="4550"/>
            </a:lvl9pPr>
          </a:lstStyle>
          <a:p>
            <a:endParaRPr/>
          </a:p>
        </p:txBody>
      </p:sp>
      <p:sp>
        <p:nvSpPr>
          <p:cNvPr id="38" name="Shape 38"/>
          <p:cNvSpPr txBox="1">
            <a:spLocks noGrp="1"/>
          </p:cNvSpPr>
          <p:nvPr>
            <p:ph type="subTitle" idx="1"/>
          </p:nvPr>
        </p:nvSpPr>
        <p:spPr>
          <a:xfrm>
            <a:off x="287625" y="3737433"/>
            <a:ext cx="4382300" cy="16468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275"/>
            </a:lvl1pPr>
            <a:lvl2pPr lvl="1" algn="ctr">
              <a:lnSpc>
                <a:spcPct val="100000"/>
              </a:lnSpc>
              <a:spcBef>
                <a:spcPts val="0"/>
              </a:spcBef>
              <a:spcAft>
                <a:spcPts val="0"/>
              </a:spcAft>
              <a:buSzPts val="2100"/>
              <a:buNone/>
              <a:defRPr sz="2275"/>
            </a:lvl2pPr>
            <a:lvl3pPr lvl="2" algn="ctr">
              <a:lnSpc>
                <a:spcPct val="100000"/>
              </a:lnSpc>
              <a:spcBef>
                <a:spcPts val="0"/>
              </a:spcBef>
              <a:spcAft>
                <a:spcPts val="0"/>
              </a:spcAft>
              <a:buSzPts val="2100"/>
              <a:buNone/>
              <a:defRPr sz="2275"/>
            </a:lvl3pPr>
            <a:lvl4pPr lvl="3" algn="ctr">
              <a:lnSpc>
                <a:spcPct val="100000"/>
              </a:lnSpc>
              <a:spcBef>
                <a:spcPts val="0"/>
              </a:spcBef>
              <a:spcAft>
                <a:spcPts val="0"/>
              </a:spcAft>
              <a:buSzPts val="2100"/>
              <a:buNone/>
              <a:defRPr sz="2275"/>
            </a:lvl4pPr>
            <a:lvl5pPr lvl="4" algn="ctr">
              <a:lnSpc>
                <a:spcPct val="100000"/>
              </a:lnSpc>
              <a:spcBef>
                <a:spcPts val="0"/>
              </a:spcBef>
              <a:spcAft>
                <a:spcPts val="0"/>
              </a:spcAft>
              <a:buSzPts val="2100"/>
              <a:buNone/>
              <a:defRPr sz="2275"/>
            </a:lvl5pPr>
            <a:lvl6pPr lvl="5" algn="ctr">
              <a:lnSpc>
                <a:spcPct val="100000"/>
              </a:lnSpc>
              <a:spcBef>
                <a:spcPts val="0"/>
              </a:spcBef>
              <a:spcAft>
                <a:spcPts val="0"/>
              </a:spcAft>
              <a:buSzPts val="2100"/>
              <a:buNone/>
              <a:defRPr sz="2275"/>
            </a:lvl6pPr>
            <a:lvl7pPr lvl="6" algn="ctr">
              <a:lnSpc>
                <a:spcPct val="100000"/>
              </a:lnSpc>
              <a:spcBef>
                <a:spcPts val="0"/>
              </a:spcBef>
              <a:spcAft>
                <a:spcPts val="0"/>
              </a:spcAft>
              <a:buSzPts val="2100"/>
              <a:buNone/>
              <a:defRPr sz="2275"/>
            </a:lvl7pPr>
            <a:lvl8pPr lvl="7" algn="ctr">
              <a:lnSpc>
                <a:spcPct val="100000"/>
              </a:lnSpc>
              <a:spcBef>
                <a:spcPts val="0"/>
              </a:spcBef>
              <a:spcAft>
                <a:spcPts val="0"/>
              </a:spcAft>
              <a:buSzPts val="2100"/>
              <a:buNone/>
              <a:defRPr sz="2275"/>
            </a:lvl8pPr>
            <a:lvl9pPr lvl="8" algn="ctr">
              <a:lnSpc>
                <a:spcPct val="100000"/>
              </a:lnSpc>
              <a:spcBef>
                <a:spcPts val="0"/>
              </a:spcBef>
              <a:spcAft>
                <a:spcPts val="0"/>
              </a:spcAft>
              <a:buSzPts val="2100"/>
              <a:buNone/>
              <a:defRPr sz="2275"/>
            </a:lvl9pPr>
          </a:lstStyle>
          <a:p>
            <a:endParaRPr/>
          </a:p>
        </p:txBody>
      </p:sp>
      <p:sp>
        <p:nvSpPr>
          <p:cNvPr id="39" name="Shape 39"/>
          <p:cNvSpPr txBox="1">
            <a:spLocks noGrp="1"/>
          </p:cNvSpPr>
          <p:nvPr>
            <p:ph type="body" idx="2"/>
          </p:nvPr>
        </p:nvSpPr>
        <p:spPr>
          <a:xfrm>
            <a:off x="5351125" y="965433"/>
            <a:ext cx="4156750" cy="49268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9178496" y="6217623"/>
            <a:ext cx="594425"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GB" smtClean="0"/>
              <a:pPr>
                <a:spcBef>
                  <a:spcPts val="0"/>
                </a:spcBef>
              </a:pPr>
              <a:t>‹#›</a:t>
            </a:fld>
            <a:endParaRPr lang="en-GB"/>
          </a:p>
        </p:txBody>
      </p:sp>
    </p:spTree>
    <p:extLst>
      <p:ext uri="{BB962C8B-B14F-4D97-AF65-F5344CB8AC3E}">
        <p14:creationId xmlns:p14="http://schemas.microsoft.com/office/powerpoint/2010/main" val="3460798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36C9FC-DA22-1F47-8722-58727A1D436E}" type="slidenum">
              <a:rPr lang="en-US" smtClean="0"/>
              <a:pPr/>
              <a:t>‹#›</a:t>
            </a:fld>
            <a:endParaRPr lang="en-US" dirty="0"/>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37675" y="5640767"/>
            <a:ext cx="6498700" cy="8068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9178496" y="6217623"/>
            <a:ext cx="594425"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GB" smtClean="0"/>
              <a:pPr>
                <a:spcBef>
                  <a:spcPts val="0"/>
                </a:spcBef>
              </a:pPr>
              <a:t>‹#›</a:t>
            </a:fld>
            <a:endParaRPr lang="en-GB"/>
          </a:p>
        </p:txBody>
      </p:sp>
    </p:spTree>
    <p:extLst>
      <p:ext uri="{BB962C8B-B14F-4D97-AF65-F5344CB8AC3E}">
        <p14:creationId xmlns:p14="http://schemas.microsoft.com/office/powerpoint/2010/main" val="650835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37675" y="1474833"/>
            <a:ext cx="9230650" cy="2618000"/>
          </a:xfrm>
          <a:prstGeom prst="rect">
            <a:avLst/>
          </a:prstGeom>
        </p:spPr>
        <p:txBody>
          <a:bodyPr wrap="square" lIns="91425" tIns="91425" rIns="91425" bIns="91425" anchor="b" anchorCtr="0"/>
          <a:lstStyle>
            <a:lvl1pPr lvl="0" algn="ctr">
              <a:spcBef>
                <a:spcPts val="0"/>
              </a:spcBef>
              <a:buSzPts val="12000"/>
              <a:buNone/>
              <a:defRPr sz="13000"/>
            </a:lvl1pPr>
            <a:lvl2pPr lvl="1" algn="ctr">
              <a:spcBef>
                <a:spcPts val="0"/>
              </a:spcBef>
              <a:buSzPts val="12000"/>
              <a:buNone/>
              <a:defRPr sz="13000"/>
            </a:lvl2pPr>
            <a:lvl3pPr lvl="2" algn="ctr">
              <a:spcBef>
                <a:spcPts val="0"/>
              </a:spcBef>
              <a:buSzPts val="12000"/>
              <a:buNone/>
              <a:defRPr sz="13000"/>
            </a:lvl3pPr>
            <a:lvl4pPr lvl="3" algn="ctr">
              <a:spcBef>
                <a:spcPts val="0"/>
              </a:spcBef>
              <a:buSzPts val="12000"/>
              <a:buNone/>
              <a:defRPr sz="13000"/>
            </a:lvl4pPr>
            <a:lvl5pPr lvl="4" algn="ctr">
              <a:spcBef>
                <a:spcPts val="0"/>
              </a:spcBef>
              <a:buSzPts val="12000"/>
              <a:buNone/>
              <a:defRPr sz="13000"/>
            </a:lvl5pPr>
            <a:lvl6pPr lvl="5" algn="ctr">
              <a:spcBef>
                <a:spcPts val="0"/>
              </a:spcBef>
              <a:buSzPts val="12000"/>
              <a:buNone/>
              <a:defRPr sz="13000"/>
            </a:lvl6pPr>
            <a:lvl7pPr lvl="6" algn="ctr">
              <a:spcBef>
                <a:spcPts val="0"/>
              </a:spcBef>
              <a:buSzPts val="12000"/>
              <a:buNone/>
              <a:defRPr sz="13000"/>
            </a:lvl7pPr>
            <a:lvl8pPr lvl="7" algn="ctr">
              <a:spcBef>
                <a:spcPts val="0"/>
              </a:spcBef>
              <a:buSzPts val="12000"/>
              <a:buNone/>
              <a:defRPr sz="13000"/>
            </a:lvl8pPr>
            <a:lvl9pPr lvl="8" algn="ctr">
              <a:spcBef>
                <a:spcPts val="0"/>
              </a:spcBef>
              <a:buSzPts val="12000"/>
              <a:buNone/>
              <a:defRPr sz="13000"/>
            </a:lvl9pPr>
          </a:lstStyle>
          <a:p>
            <a:endParaRPr/>
          </a:p>
        </p:txBody>
      </p:sp>
      <p:sp>
        <p:nvSpPr>
          <p:cNvPr id="46" name="Shape 46"/>
          <p:cNvSpPr txBox="1">
            <a:spLocks noGrp="1"/>
          </p:cNvSpPr>
          <p:nvPr>
            <p:ph type="body" idx="1"/>
          </p:nvPr>
        </p:nvSpPr>
        <p:spPr>
          <a:xfrm>
            <a:off x="337675" y="4202967"/>
            <a:ext cx="9230650" cy="17344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9178496" y="6217623"/>
            <a:ext cx="594425"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GB" smtClean="0"/>
              <a:pPr>
                <a:spcBef>
                  <a:spcPts val="0"/>
                </a:spcBef>
              </a:pPr>
              <a:t>‹#›</a:t>
            </a:fld>
            <a:endParaRPr lang="en-GB"/>
          </a:p>
        </p:txBody>
      </p:sp>
    </p:spTree>
    <p:extLst>
      <p:ext uri="{BB962C8B-B14F-4D97-AF65-F5344CB8AC3E}">
        <p14:creationId xmlns:p14="http://schemas.microsoft.com/office/powerpoint/2010/main" val="4045500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9178496" y="6217623"/>
            <a:ext cx="594425" cy="524800"/>
          </a:xfrm>
          <a:prstGeom prst="rect">
            <a:avLst/>
          </a:prstGeom>
        </p:spPr>
        <p:txBody>
          <a:bodyPr wrap="square" lIns="91425" tIns="91425" rIns="91425" bIns="91425" anchor="ctr" anchorCtr="0">
            <a:noAutofit/>
          </a:bodyPr>
          <a:lstStyle/>
          <a:p>
            <a:pPr>
              <a:spcBef>
                <a:spcPts val="0"/>
              </a:spcBef>
            </a:pPr>
            <a:fld id="{00000000-1234-1234-1234-123412341234}" type="slidenum">
              <a:rPr lang="en-GB" smtClean="0"/>
              <a:pPr>
                <a:spcBef>
                  <a:spcPts val="0"/>
                </a:spcBef>
              </a:pPr>
              <a:t>‹#›</a:t>
            </a:fld>
            <a:endParaRPr lang="en-GB"/>
          </a:p>
        </p:txBody>
      </p:sp>
    </p:spTree>
    <p:extLst>
      <p:ext uri="{BB962C8B-B14F-4D97-AF65-F5344CB8AC3E}">
        <p14:creationId xmlns:p14="http://schemas.microsoft.com/office/powerpoint/2010/main" val="3656686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1371601"/>
            <a:ext cx="84201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82506" y="4068764"/>
            <a:ext cx="84201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00927A-0526-144F-9580-37ABB5A1E7E2}" type="slidenum">
              <a:rPr lang="en-US" smtClean="0"/>
              <a:pPr/>
              <a:t>‹#›</a:t>
            </a:fld>
            <a:endParaRPr lang="en-US" dirty="0"/>
          </a:p>
        </p:txBody>
      </p:sp>
      <p:sp>
        <p:nvSpPr>
          <p:cNvPr id="7" name="Oval 6"/>
          <p:cNvSpPr/>
          <p:nvPr/>
        </p:nvSpPr>
        <p:spPr>
          <a:xfrm>
            <a:off x="4870450"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87144"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54789"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5035550" y="1600201"/>
            <a:ext cx="437515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sp>
        <p:nvSpPr>
          <p:cNvPr id="9" name="Content Placeholder 8"/>
          <p:cNvSpPr>
            <a:spLocks noGrp="1"/>
          </p:cNvSpPr>
          <p:nvPr>
            <p:ph sz="quarter" idx="13"/>
          </p:nvPr>
        </p:nvSpPr>
        <p:spPr>
          <a:xfrm>
            <a:off x="396240" y="1600200"/>
            <a:ext cx="4378452"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600200"/>
            <a:ext cx="4376870"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035550" y="1600200"/>
            <a:ext cx="4378590"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5B529B3-313B-4E43-B940-6E980F955EE2}" type="slidenum">
              <a:rPr lang="en-US" smtClean="0"/>
              <a:pPr/>
              <a:t>‹#›</a:t>
            </a:fld>
            <a:endParaRPr lang="en-US" dirty="0"/>
          </a:p>
        </p:txBody>
      </p:sp>
      <p:sp>
        <p:nvSpPr>
          <p:cNvPr id="11" name="Content Placeholder 10"/>
          <p:cNvSpPr>
            <a:spLocks noGrp="1"/>
          </p:cNvSpPr>
          <p:nvPr>
            <p:ph sz="quarter" idx="13"/>
          </p:nvPr>
        </p:nvSpPr>
        <p:spPr>
          <a:xfrm>
            <a:off x="495300" y="2212848"/>
            <a:ext cx="4378452"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5061966" y="2212849"/>
            <a:ext cx="4378452"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BE093F-740F-2B40-9952-A828B8BE9ABC}" type="slidenum">
              <a:rPr lang="en-US" smtClean="0"/>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711BA6F-B221-4442-B3E0-4DE91DDD2916}" type="slidenum">
              <a:rPr lang="en-US" smtClean="0"/>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99345" y="266700"/>
            <a:ext cx="3259006"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79066" y="273051"/>
            <a:ext cx="541218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99345" y="2438401"/>
            <a:ext cx="3259006"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C3DB47-CF9E-3940-A66D-FFE81C46DA24}" type="slidenum">
              <a:rPr lang="en-US" smtClean="0"/>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19541" y="228600"/>
            <a:ext cx="6187809"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633803" y="1143000"/>
            <a:ext cx="655928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819541" y="5810250"/>
            <a:ext cx="6187809"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D43092-C6C6-4F4E-AC3B-C3372C3BCD24}" type="slidenum">
              <a:rPr lang="en-US" smtClean="0"/>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0"/>
            <a:ext cx="89154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93627" y="6356351"/>
            <a:ext cx="2259806"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p>
        </p:txBody>
      </p:sp>
      <p:sp>
        <p:nvSpPr>
          <p:cNvPr id="5" name="Footer Placeholder 4"/>
          <p:cNvSpPr>
            <a:spLocks noGrp="1"/>
          </p:cNvSpPr>
          <p:nvPr>
            <p:ph type="ftr" sz="quarter" idx="3"/>
          </p:nvPr>
        </p:nvSpPr>
        <p:spPr>
          <a:xfrm>
            <a:off x="714096" y="6356351"/>
            <a:ext cx="3085306"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9255219" y="6356351"/>
            <a:ext cx="608806"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pPr/>
              <a:t>‹#›</a:t>
            </a:fld>
            <a:endParaRPr lang="en-US" dirty="0"/>
          </a:p>
        </p:txBody>
      </p:sp>
      <p:sp>
        <p:nvSpPr>
          <p:cNvPr id="7" name="Oval 6"/>
          <p:cNvSpPr/>
          <p:nvPr/>
        </p:nvSpPr>
        <p:spPr>
          <a:xfrm>
            <a:off x="9162574" y="6499384"/>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616546" y="6499384"/>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ransition/>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37675" y="593367"/>
            <a:ext cx="9230650" cy="7636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37675" y="1536633"/>
            <a:ext cx="9230650" cy="4555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9178496" y="6217623"/>
            <a:ext cx="594425" cy="524800"/>
          </a:xfrm>
          <a:prstGeom prst="rect">
            <a:avLst/>
          </a:prstGeom>
          <a:noFill/>
          <a:ln>
            <a:noFill/>
          </a:ln>
        </p:spPr>
        <p:txBody>
          <a:bodyPr wrap="square" lIns="91425" tIns="91425" rIns="91425" bIns="91425" anchor="ctr" anchorCtr="0">
            <a:noAutofit/>
          </a:bodyPr>
          <a:lstStyle/>
          <a:p>
            <a:pPr algn="r">
              <a:spcBef>
                <a:spcPts val="0"/>
              </a:spcBef>
            </a:pPr>
            <a:fld id="{00000000-1234-1234-1234-123412341234}" type="slidenum">
              <a:rPr lang="en-GB" sz="1083" smtClean="0">
                <a:solidFill>
                  <a:schemeClr val="dk2"/>
                </a:solidFill>
              </a:rPr>
              <a:pPr algn="r">
                <a:spcBef>
                  <a:spcPts val="0"/>
                </a:spcBef>
              </a:pPr>
              <a:t>‹#›</a:t>
            </a:fld>
            <a:endParaRPr lang="en-GB" sz="1083">
              <a:solidFill>
                <a:schemeClr val="dk2"/>
              </a:solidFill>
            </a:endParaRPr>
          </a:p>
        </p:txBody>
      </p:sp>
    </p:spTree>
    <p:extLst>
      <p:ext uri="{BB962C8B-B14F-4D97-AF65-F5344CB8AC3E}">
        <p14:creationId xmlns:p14="http://schemas.microsoft.com/office/powerpoint/2010/main" val="1041835043"/>
      </p:ext>
    </p:extLst>
  </p:cSld>
  <p:clrMap bg1="lt1" tx1="dk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1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ternic.net/domain/root.zone"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5.tmp"/></Relationships>
</file>

<file path=ppt/slides/_rels/slide11.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3.tmp"/><Relationship Id="rId4" Type="http://schemas.openxmlformats.org/officeDocument/2006/relationships/image" Target="../media/image12.tm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www.example.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848544" y="792481"/>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500" dirty="0">
              <a:latin typeface="Baskerville Bold Italic" charset="0"/>
            </a:endParaRPr>
          </a:p>
          <a:p>
            <a:pPr algn="ctr"/>
            <a:endParaRPr lang="en-US" sz="2500" dirty="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37675" y="1125048"/>
            <a:ext cx="9230650" cy="620425"/>
          </a:xfrm>
          <a:prstGeom prst="rect">
            <a:avLst/>
          </a:prstGeom>
        </p:spPr>
        <p:txBody>
          <a:bodyPr wrap="square" lIns="99044" tIns="99044" rIns="99044" bIns="99044" anchor="t" anchorCtr="0">
            <a:noAutofit/>
          </a:bodyPr>
          <a:lstStyle/>
          <a:p>
            <a:r>
              <a:rPr lang="en-GB" dirty="0"/>
              <a:t>DNS ROOT Servers</a:t>
            </a:r>
          </a:p>
        </p:txBody>
      </p:sp>
      <p:sp>
        <p:nvSpPr>
          <p:cNvPr id="94" name="Shape 94"/>
          <p:cNvSpPr txBox="1">
            <a:spLocks noGrp="1"/>
          </p:cNvSpPr>
          <p:nvPr>
            <p:ph type="body" idx="1"/>
          </p:nvPr>
        </p:nvSpPr>
        <p:spPr>
          <a:xfrm>
            <a:off x="337675" y="1891452"/>
            <a:ext cx="9230650" cy="4199975"/>
          </a:xfrm>
          <a:prstGeom prst="rect">
            <a:avLst/>
          </a:prstGeom>
        </p:spPr>
        <p:txBody>
          <a:bodyPr wrap="square" lIns="99044" tIns="99044" rIns="99044" bIns="99044" anchor="t" anchorCtr="0">
            <a:noAutofit/>
          </a:bodyPr>
          <a:lstStyle/>
          <a:p>
            <a:pPr marL="495285" indent="-371464">
              <a:spcAft>
                <a:spcPts val="650"/>
              </a:spcAft>
              <a:buClr>
                <a:srgbClr val="000000"/>
              </a:buClr>
            </a:pPr>
            <a:r>
              <a:rPr lang="en-GB" dirty="0">
                <a:solidFill>
                  <a:srgbClr val="000000"/>
                </a:solidFill>
              </a:rPr>
              <a:t>The root zone is called ROOT.</a:t>
            </a:r>
          </a:p>
          <a:p>
            <a:pPr marL="495285" indent="-371464">
              <a:spcAft>
                <a:spcPts val="650"/>
              </a:spcAft>
              <a:buClr>
                <a:srgbClr val="000000"/>
              </a:buClr>
            </a:pPr>
            <a:r>
              <a:rPr lang="en-GB" dirty="0">
                <a:solidFill>
                  <a:srgbClr val="000000"/>
                </a:solidFill>
              </a:rPr>
              <a:t>There are 13 authoritative nameservers (DNS root servers) for this zone.</a:t>
            </a:r>
          </a:p>
          <a:p>
            <a:pPr marL="495285" indent="-371464">
              <a:spcAft>
                <a:spcPts val="650"/>
              </a:spcAft>
              <a:buClr>
                <a:srgbClr val="000000"/>
              </a:buClr>
            </a:pPr>
            <a:r>
              <a:rPr lang="en-GB" dirty="0">
                <a:solidFill>
                  <a:srgbClr val="000000"/>
                </a:solidFill>
              </a:rPr>
              <a:t>They provide the nameserver information about all TLDs</a:t>
            </a:r>
          </a:p>
          <a:p>
            <a:pPr marL="865029" lvl="4" indent="-311273">
              <a:spcAft>
                <a:spcPts val="650"/>
              </a:spcAft>
              <a:buClr>
                <a:srgbClr val="000000"/>
              </a:buClr>
              <a:buSzPts val="1800"/>
            </a:pPr>
            <a:r>
              <a:rPr lang="en-GB" dirty="0">
                <a:solidFill>
                  <a:srgbClr val="000000"/>
                </a:solidFill>
                <a:hlinkClick r:id="rId3"/>
              </a:rPr>
              <a:t>https://www.internic.net/domain/root.zone</a:t>
            </a:r>
            <a:endParaRPr lang="en-GB" dirty="0">
              <a:solidFill>
                <a:srgbClr val="000000"/>
              </a:solidFill>
            </a:endParaRPr>
          </a:p>
          <a:p>
            <a:pPr marL="495285" indent="-371464">
              <a:spcAft>
                <a:spcPts val="650"/>
              </a:spcAft>
              <a:buClr>
                <a:srgbClr val="000000"/>
              </a:buClr>
            </a:pPr>
            <a:r>
              <a:rPr lang="en-GB" dirty="0">
                <a:solidFill>
                  <a:srgbClr val="000000"/>
                </a:solidFill>
              </a:rPr>
              <a:t>They are the starting point of DNS queries.</a:t>
            </a:r>
          </a:p>
        </p:txBody>
      </p: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3799" y="3991440"/>
            <a:ext cx="5826070" cy="19261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13 DNS Root Servers</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31" y="1855429"/>
            <a:ext cx="6792199" cy="4128854"/>
          </a:xfrm>
          <a:prstGeom prst="rect">
            <a:avLst/>
          </a:prstGeom>
        </p:spPr>
      </p:pic>
      <p:sp>
        <p:nvSpPr>
          <p:cNvPr id="5" name="TextBox 4"/>
          <p:cNvSpPr txBox="1"/>
          <p:nvPr/>
        </p:nvSpPr>
        <p:spPr>
          <a:xfrm>
            <a:off x="7437895" y="2506610"/>
            <a:ext cx="1997990" cy="1292662"/>
          </a:xfrm>
          <a:prstGeom prst="rect">
            <a:avLst/>
          </a:prstGeom>
          <a:noFill/>
        </p:spPr>
        <p:txBody>
          <a:bodyPr wrap="square" rtlCol="0">
            <a:spAutoFit/>
          </a:bodyPr>
          <a:lstStyle/>
          <a:p>
            <a:pPr defTabSz="990570" fontAlgn="auto">
              <a:spcBef>
                <a:spcPts val="0"/>
              </a:spcBef>
              <a:spcAft>
                <a:spcPts val="0"/>
              </a:spcAft>
            </a:pPr>
            <a:r>
              <a:rPr lang="en-US" sz="1950" kern="0" dirty="0">
                <a:solidFill>
                  <a:srgbClr val="000000"/>
                </a:solidFill>
                <a:latin typeface="Arial"/>
                <a:cs typeface="Arial"/>
                <a:sym typeface="Arial"/>
              </a:rPr>
              <a:t>They are the most critical infrastructure on the Internet. </a:t>
            </a:r>
          </a:p>
        </p:txBody>
      </p:sp>
    </p:spTree>
    <p:extLst>
      <p:ext uri="{BB962C8B-B14F-4D97-AF65-F5344CB8AC3E}">
        <p14:creationId xmlns:p14="http://schemas.microsoft.com/office/powerpoint/2010/main" val="3293328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Level Domain (TLD)</a:t>
            </a:r>
          </a:p>
        </p:txBody>
      </p:sp>
      <p:sp>
        <p:nvSpPr>
          <p:cNvPr id="3" name="Text Placeholder 2"/>
          <p:cNvSpPr>
            <a:spLocks noGrp="1"/>
          </p:cNvSpPr>
          <p:nvPr>
            <p:ph type="body" idx="1"/>
          </p:nvPr>
        </p:nvSpPr>
        <p:spPr/>
        <p:txBody>
          <a:bodyPr/>
          <a:lstStyle/>
          <a:p>
            <a:pPr marL="311273" indent="-311273"/>
            <a:r>
              <a:rPr lang="en-US" dirty="0">
                <a:solidFill>
                  <a:schemeClr val="tx1"/>
                </a:solidFill>
              </a:rPr>
              <a:t>Infrastructure TLD:  .</a:t>
            </a:r>
            <a:r>
              <a:rPr lang="en-US" dirty="0" err="1">
                <a:solidFill>
                  <a:schemeClr val="tx1"/>
                </a:solidFill>
              </a:rPr>
              <a:t>arpa</a:t>
            </a:r>
            <a:endParaRPr lang="en-US" dirty="0">
              <a:solidFill>
                <a:schemeClr val="tx1"/>
              </a:solidFill>
            </a:endParaRPr>
          </a:p>
          <a:p>
            <a:pPr marL="311273" indent="-311273"/>
            <a:r>
              <a:rPr lang="en-US" dirty="0">
                <a:solidFill>
                  <a:schemeClr val="tx1"/>
                </a:solidFill>
              </a:rPr>
              <a:t>Generic TLD (</a:t>
            </a:r>
            <a:r>
              <a:rPr lang="en-US" dirty="0" err="1">
                <a:solidFill>
                  <a:schemeClr val="tx1"/>
                </a:solidFill>
              </a:rPr>
              <a:t>gTLD</a:t>
            </a:r>
            <a:r>
              <a:rPr lang="en-US" dirty="0">
                <a:solidFill>
                  <a:schemeClr val="tx1"/>
                </a:solidFill>
              </a:rPr>
              <a:t>): .com, </a:t>
            </a:r>
            <a:r>
              <a:rPr lang="en-US" dirty="0" err="1">
                <a:solidFill>
                  <a:schemeClr val="tx1"/>
                </a:solidFill>
              </a:rPr>
              <a:t>.net</a:t>
            </a:r>
            <a:r>
              <a:rPr lang="en-US" dirty="0">
                <a:solidFill>
                  <a:schemeClr val="tx1"/>
                </a:solidFill>
              </a:rPr>
              <a:t>, </a:t>
            </a:r>
          </a:p>
          <a:p>
            <a:pPr marL="311273" indent="-311273"/>
            <a:r>
              <a:rPr lang="en-US" dirty="0">
                <a:solidFill>
                  <a:schemeClr val="tx1"/>
                </a:solidFill>
              </a:rPr>
              <a:t>Sponsored TLD (</a:t>
            </a:r>
            <a:r>
              <a:rPr lang="en-US" dirty="0" err="1">
                <a:solidFill>
                  <a:schemeClr val="tx1"/>
                </a:solidFill>
              </a:rPr>
              <a:t>sTLD</a:t>
            </a:r>
            <a:r>
              <a:rPr lang="en-US" dirty="0">
                <a:solidFill>
                  <a:schemeClr val="tx1"/>
                </a:solidFill>
              </a:rPr>
              <a:t>): These domains are proposed and sponsored by private agencies or organizations that establish and enforce rules restricting the eligibility to use the TLD:  .</a:t>
            </a:r>
            <a:r>
              <a:rPr lang="en-US" dirty="0" err="1">
                <a:solidFill>
                  <a:schemeClr val="tx1"/>
                </a:solidFill>
              </a:rPr>
              <a:t>edu</a:t>
            </a:r>
            <a:r>
              <a:rPr lang="en-US" dirty="0">
                <a:solidFill>
                  <a:schemeClr val="tx1"/>
                </a:solidFill>
              </a:rPr>
              <a:t>, .</a:t>
            </a:r>
            <a:r>
              <a:rPr lang="en-US" dirty="0" err="1">
                <a:solidFill>
                  <a:schemeClr val="tx1"/>
                </a:solidFill>
              </a:rPr>
              <a:t>gov</a:t>
            </a:r>
            <a:r>
              <a:rPr lang="en-US" dirty="0">
                <a:solidFill>
                  <a:schemeClr val="tx1"/>
                </a:solidFill>
              </a:rPr>
              <a:t>, .mil, .travel, .jobs</a:t>
            </a:r>
          </a:p>
          <a:p>
            <a:pPr marL="311273" indent="-311273"/>
            <a:r>
              <a:rPr lang="en-US" dirty="0">
                <a:solidFill>
                  <a:schemeClr val="tx1"/>
                </a:solidFill>
              </a:rPr>
              <a:t>Country Code TLD (</a:t>
            </a:r>
            <a:r>
              <a:rPr lang="en-US" dirty="0" err="1">
                <a:solidFill>
                  <a:schemeClr val="tx1"/>
                </a:solidFill>
              </a:rPr>
              <a:t>ccTLD</a:t>
            </a:r>
            <a:r>
              <a:rPr lang="en-US" dirty="0">
                <a:solidFill>
                  <a:schemeClr val="tx1"/>
                </a:solidFill>
              </a:rPr>
              <a:t>): .au (Australia), .</a:t>
            </a:r>
            <a:r>
              <a:rPr lang="en-US" dirty="0" err="1">
                <a:solidFill>
                  <a:schemeClr val="tx1"/>
                </a:solidFill>
              </a:rPr>
              <a:t>cn</a:t>
            </a:r>
            <a:r>
              <a:rPr lang="en-US" dirty="0">
                <a:solidFill>
                  <a:schemeClr val="tx1"/>
                </a:solidFill>
              </a:rPr>
              <a:t> (China), .</a:t>
            </a:r>
            <a:r>
              <a:rPr lang="en-US" dirty="0" err="1">
                <a:solidFill>
                  <a:schemeClr val="tx1"/>
                </a:solidFill>
              </a:rPr>
              <a:t>fr</a:t>
            </a:r>
            <a:r>
              <a:rPr lang="en-US" dirty="0">
                <a:solidFill>
                  <a:schemeClr val="tx1"/>
                </a:solidFill>
              </a:rPr>
              <a:t> (France)</a:t>
            </a:r>
          </a:p>
          <a:p>
            <a:pPr marL="311273" indent="-311273"/>
            <a:r>
              <a:rPr lang="en-US" dirty="0">
                <a:solidFill>
                  <a:schemeClr val="tx1"/>
                </a:solidFill>
              </a:rPr>
              <a:t>Reserved TLD: .example, .test, .</a:t>
            </a:r>
            <a:r>
              <a:rPr lang="en-US" dirty="0" err="1">
                <a:solidFill>
                  <a:schemeClr val="tx1"/>
                </a:solidFill>
              </a:rPr>
              <a:t>localhost</a:t>
            </a:r>
            <a:r>
              <a:rPr lang="en-US" dirty="0">
                <a:solidFill>
                  <a:schemeClr val="tx1"/>
                </a:solidFill>
              </a:rPr>
              <a:t>, .invalid</a:t>
            </a:r>
          </a:p>
        </p:txBody>
      </p:sp>
    </p:spTree>
    <p:extLst>
      <p:ext uri="{BB962C8B-B14F-4D97-AF65-F5344CB8AC3E}">
        <p14:creationId xmlns:p14="http://schemas.microsoft.com/office/powerpoint/2010/main" val="533147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37675" y="1125048"/>
            <a:ext cx="9230650" cy="620425"/>
          </a:xfrm>
          <a:prstGeom prst="rect">
            <a:avLst/>
          </a:prstGeom>
        </p:spPr>
        <p:txBody>
          <a:bodyPr wrap="square" lIns="99044" tIns="99044" rIns="99044" bIns="99044" anchor="t" anchorCtr="0">
            <a:noAutofit/>
          </a:bodyPr>
          <a:lstStyle/>
          <a:p>
            <a:r>
              <a:rPr lang="en-GB"/>
              <a:t>DNS Query Process</a:t>
            </a:r>
          </a:p>
        </p:txBody>
      </p:sp>
      <p:pic>
        <p:nvPicPr>
          <p:cNvPr id="100" name="Shape 100"/>
          <p:cNvPicPr preferRelativeResize="0"/>
          <p:nvPr/>
        </p:nvPicPr>
        <p:blipFill>
          <a:blip r:embed="rId3">
            <a:alphaModFix/>
          </a:blip>
          <a:stretch>
            <a:fillRect/>
          </a:stretch>
        </p:blipFill>
        <p:spPr>
          <a:xfrm>
            <a:off x="633263" y="1910573"/>
            <a:ext cx="8027907" cy="37350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37675" y="1125048"/>
            <a:ext cx="9230650" cy="620425"/>
          </a:xfrm>
          <a:prstGeom prst="rect">
            <a:avLst/>
          </a:prstGeom>
        </p:spPr>
        <p:txBody>
          <a:bodyPr wrap="square" lIns="99044" tIns="99044" rIns="99044" bIns="99044" anchor="t" anchorCtr="0">
            <a:noAutofit/>
          </a:bodyPr>
          <a:lstStyle/>
          <a:p>
            <a:r>
              <a:rPr lang="en-GB"/>
              <a:t>Local DNS Files</a:t>
            </a:r>
          </a:p>
        </p:txBody>
      </p:sp>
      <p:sp>
        <p:nvSpPr>
          <p:cNvPr id="106" name="Shape 106"/>
          <p:cNvSpPr txBox="1">
            <a:spLocks noGrp="1"/>
          </p:cNvSpPr>
          <p:nvPr>
            <p:ph type="body" idx="1"/>
          </p:nvPr>
        </p:nvSpPr>
        <p:spPr>
          <a:xfrm>
            <a:off x="337675" y="2132086"/>
            <a:ext cx="9347108" cy="3613377"/>
          </a:xfrm>
          <a:prstGeom prst="rect">
            <a:avLst/>
          </a:prstGeom>
        </p:spPr>
        <p:txBody>
          <a:bodyPr wrap="square" lIns="99044" tIns="99044" rIns="99044" bIns="99044" anchor="t" anchorCtr="0">
            <a:noAutofit/>
          </a:bodyPr>
          <a:lstStyle/>
          <a:p>
            <a:pPr marL="433374" indent="-309553">
              <a:buClr>
                <a:srgbClr val="000000"/>
              </a:buClr>
            </a:pPr>
            <a:r>
              <a:rPr lang="en-GB" b="1" dirty="0">
                <a:solidFill>
                  <a:srgbClr val="0070C0"/>
                </a:solidFill>
                <a:latin typeface="Courier New" panose="02070309020205020404" pitchFamily="49" charset="0"/>
                <a:cs typeface="Courier New" panose="02070309020205020404" pitchFamily="49" charset="0"/>
              </a:rPr>
              <a:t>/etc/host</a:t>
            </a:r>
            <a:r>
              <a:rPr lang="en-GB" dirty="0">
                <a:solidFill>
                  <a:srgbClr val="000000"/>
                </a:solidFill>
              </a:rPr>
              <a:t>: stores IP addresses for some hostnames. Before machine contacts the local DNS servers, it first looks into this file for the IP address.</a:t>
            </a:r>
          </a:p>
          <a:p>
            <a:pPr marL="433374" indent="-309553">
              <a:buClr>
                <a:srgbClr val="000000"/>
              </a:buClr>
            </a:pPr>
            <a:endParaRPr lang="en-GB" dirty="0">
              <a:solidFill>
                <a:srgbClr val="000000"/>
              </a:solidFill>
              <a:latin typeface="Courier New" panose="02070309020205020404" pitchFamily="49" charset="0"/>
              <a:cs typeface="Courier New" panose="02070309020205020404" pitchFamily="49" charset="0"/>
            </a:endParaRPr>
          </a:p>
          <a:p>
            <a:pPr marL="433374" indent="-309553">
              <a:buClr>
                <a:srgbClr val="000000"/>
              </a:buClr>
            </a:pPr>
            <a:endParaRPr lang="en-GB" dirty="0">
              <a:latin typeface="Courier New" panose="02070309020205020404" pitchFamily="49" charset="0"/>
              <a:cs typeface="Courier New" panose="02070309020205020404" pitchFamily="49" charset="0"/>
            </a:endParaRPr>
          </a:p>
          <a:p>
            <a:pPr marL="433374" indent="-309553">
              <a:buClr>
                <a:srgbClr val="000000"/>
              </a:buClr>
            </a:pPr>
            <a:r>
              <a:rPr lang="en-GB" b="1" dirty="0">
                <a:solidFill>
                  <a:srgbClr val="0070C0"/>
                </a:solidFill>
                <a:latin typeface="Courier New" panose="02070309020205020404" pitchFamily="49" charset="0"/>
                <a:cs typeface="Courier New" panose="02070309020205020404" pitchFamily="49" charset="0"/>
              </a:rPr>
              <a:t>/etc/</a:t>
            </a:r>
            <a:r>
              <a:rPr lang="en-GB" b="1" dirty="0" err="1">
                <a:solidFill>
                  <a:srgbClr val="0070C0"/>
                </a:solidFill>
                <a:latin typeface="Courier New" panose="02070309020205020404" pitchFamily="49" charset="0"/>
                <a:cs typeface="Courier New" panose="02070309020205020404" pitchFamily="49" charset="0"/>
              </a:rPr>
              <a:t>resolv.conf</a:t>
            </a:r>
            <a:r>
              <a:rPr lang="en-GB" dirty="0"/>
              <a:t>: provide information to the machine’s DNS resolver about the IP address of the local DNS server. The IP address of the local DNS server provided by DHCP is also stored here.</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581" y="3115776"/>
            <a:ext cx="4602807" cy="9724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37675" y="1125048"/>
            <a:ext cx="9230650" cy="620425"/>
          </a:xfrm>
          <a:prstGeom prst="rect">
            <a:avLst/>
          </a:prstGeom>
        </p:spPr>
        <p:txBody>
          <a:bodyPr wrap="square" lIns="99044" tIns="99044" rIns="99044" bIns="99044" anchor="t" anchorCtr="0">
            <a:noAutofit/>
          </a:bodyPr>
          <a:lstStyle/>
          <a:p>
            <a:r>
              <a:rPr lang="en-GB"/>
              <a:t>Local DNS Server and Iterative Query Process</a:t>
            </a:r>
          </a:p>
        </p:txBody>
      </p:sp>
      <p:sp>
        <p:nvSpPr>
          <p:cNvPr id="117" name="Shape 117"/>
          <p:cNvSpPr txBox="1"/>
          <p:nvPr/>
        </p:nvSpPr>
        <p:spPr>
          <a:xfrm>
            <a:off x="5969085" y="2020044"/>
            <a:ext cx="3763825" cy="3822650"/>
          </a:xfrm>
          <a:prstGeom prst="rect">
            <a:avLst/>
          </a:prstGeom>
          <a:noFill/>
          <a:ln>
            <a:noFill/>
          </a:ln>
        </p:spPr>
        <p:txBody>
          <a:bodyPr wrap="square" lIns="99044" tIns="99044" rIns="99044" bIns="99044" anchor="t" anchorCtr="0">
            <a:noAutofit/>
          </a:bodyPr>
          <a:lstStyle/>
          <a:p>
            <a:pPr marL="495285" indent="-371464" defTabSz="990570" fontAlgn="auto">
              <a:spcBef>
                <a:spcPts val="0"/>
              </a:spcBef>
              <a:spcAft>
                <a:spcPts val="0"/>
              </a:spcAft>
              <a:buSzPts val="1800"/>
              <a:buFontTx/>
              <a:buChar char="●"/>
            </a:pPr>
            <a:r>
              <a:rPr lang="en-GB" sz="1950" kern="0" dirty="0">
                <a:solidFill>
                  <a:srgbClr val="000000"/>
                </a:solidFill>
                <a:latin typeface="Arial"/>
                <a:cs typeface="Arial"/>
                <a:sym typeface="Arial"/>
              </a:rPr>
              <a:t>The iterative process starts from the ROOT Server. If it doesn’t know the IP address, it sends back the IP address of the nameservers of the next level server (.NET server) and then the last level server (example.net) which provides the answer.</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638" y="1830417"/>
            <a:ext cx="5640534" cy="376552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37675" y="1125048"/>
            <a:ext cx="9230650" cy="620425"/>
          </a:xfrm>
          <a:prstGeom prst="rect">
            <a:avLst/>
          </a:prstGeom>
        </p:spPr>
        <p:txBody>
          <a:bodyPr wrap="square" lIns="99044" tIns="99044" rIns="99044" bIns="99044" anchor="t" anchorCtr="0">
            <a:noAutofit/>
          </a:bodyPr>
          <a:lstStyle/>
          <a:p>
            <a:pPr indent="-75669">
              <a:buSzPts val="1100"/>
            </a:pPr>
            <a:r>
              <a:rPr lang="en-GB" dirty="0"/>
              <a:t>Emulating Local DNS Server (Step 1: Ask ROOT)</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17" y="2495125"/>
            <a:ext cx="7149417" cy="3128848"/>
          </a:xfrm>
          <a:prstGeom prst="rect">
            <a:avLst/>
          </a:prstGeom>
        </p:spPr>
      </p:pic>
      <p:sp>
        <p:nvSpPr>
          <p:cNvPr id="4" name="TextBox 3"/>
          <p:cNvSpPr txBox="1"/>
          <p:nvPr/>
        </p:nvSpPr>
        <p:spPr>
          <a:xfrm>
            <a:off x="4685540" y="1989549"/>
            <a:ext cx="3855543" cy="359009"/>
          </a:xfrm>
          <a:prstGeom prst="rect">
            <a:avLst/>
          </a:prstGeom>
          <a:noFill/>
        </p:spPr>
        <p:txBody>
          <a:bodyPr wrap="none" rtlCol="0">
            <a:spAutoFit/>
          </a:bodyPr>
          <a:lstStyle/>
          <a:p>
            <a:pPr defTabSz="990570" fontAlgn="auto">
              <a:spcBef>
                <a:spcPts val="0"/>
              </a:spcBef>
              <a:spcAft>
                <a:spcPts val="0"/>
              </a:spcAft>
            </a:pPr>
            <a:r>
              <a:rPr lang="en-US" sz="1733" kern="0" dirty="0">
                <a:solidFill>
                  <a:srgbClr val="000000"/>
                </a:solidFill>
                <a:latin typeface="Arial"/>
                <a:cs typeface="Arial"/>
                <a:sym typeface="Arial"/>
              </a:rPr>
              <a:t>Directly send the query to this server.</a:t>
            </a:r>
          </a:p>
        </p:txBody>
      </p:sp>
      <p:sp>
        <p:nvSpPr>
          <p:cNvPr id="5" name="Right Arrow 4"/>
          <p:cNvSpPr/>
          <p:nvPr/>
        </p:nvSpPr>
        <p:spPr>
          <a:xfrm rot="9794900">
            <a:off x="4074543" y="2255359"/>
            <a:ext cx="598099" cy="17755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fontAlgn="auto">
              <a:spcBef>
                <a:spcPts val="0"/>
              </a:spcBef>
              <a:spcAft>
                <a:spcPts val="0"/>
              </a:spcAft>
            </a:pPr>
            <a:endParaRPr lang="en-US" sz="1517" kern="0">
              <a:solidFill>
                <a:srgbClr val="FFFFFF"/>
              </a:solidFill>
              <a:latin typeface="Arial"/>
              <a:sym typeface="Arial"/>
            </a:endParaRPr>
          </a:p>
        </p:txBody>
      </p:sp>
      <p:cxnSp>
        <p:nvCxnSpPr>
          <p:cNvPr id="7" name="Straight Connector 6"/>
          <p:cNvCxnSpPr/>
          <p:nvPr/>
        </p:nvCxnSpPr>
        <p:spPr>
          <a:xfrm>
            <a:off x="2635370" y="2736281"/>
            <a:ext cx="1934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924800" y="2801699"/>
            <a:ext cx="1643526" cy="1159035"/>
          </a:xfrm>
          <a:prstGeom prst="rect">
            <a:avLst/>
          </a:prstGeom>
          <a:noFill/>
        </p:spPr>
        <p:txBody>
          <a:bodyPr wrap="square" rtlCol="0">
            <a:spAutoFit/>
          </a:bodyPr>
          <a:lstStyle/>
          <a:p>
            <a:pPr defTabSz="990570" fontAlgn="auto">
              <a:spcBef>
                <a:spcPts val="0"/>
              </a:spcBef>
              <a:spcAft>
                <a:spcPts val="0"/>
              </a:spcAft>
            </a:pPr>
            <a:r>
              <a:rPr lang="en-US" sz="1733" kern="0" dirty="0">
                <a:solidFill>
                  <a:srgbClr val="000000"/>
                </a:solidFill>
                <a:latin typeface="Arial"/>
                <a:cs typeface="Arial"/>
                <a:sym typeface="Arial"/>
              </a:rPr>
              <a:t>No answer (the root does not know the answer)</a:t>
            </a:r>
          </a:p>
        </p:txBody>
      </p:sp>
      <p:sp>
        <p:nvSpPr>
          <p:cNvPr id="13" name="Right Arrow 12"/>
          <p:cNvSpPr/>
          <p:nvPr/>
        </p:nvSpPr>
        <p:spPr>
          <a:xfrm rot="10800000">
            <a:off x="6979107" y="3456318"/>
            <a:ext cx="898967" cy="112046"/>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fontAlgn="auto">
              <a:spcBef>
                <a:spcPts val="0"/>
              </a:spcBef>
              <a:spcAft>
                <a:spcPts val="0"/>
              </a:spcAft>
            </a:pPr>
            <a:endParaRPr lang="en-US" sz="1517" kern="0">
              <a:solidFill>
                <a:srgbClr val="FFFFFF"/>
              </a:solidFill>
              <a:latin typeface="Arial"/>
              <a:sym typeface="Arial"/>
            </a:endParaRPr>
          </a:p>
        </p:txBody>
      </p:sp>
      <p:sp>
        <p:nvSpPr>
          <p:cNvPr id="15" name="TextBox 14"/>
          <p:cNvSpPr txBox="1"/>
          <p:nvPr/>
        </p:nvSpPr>
        <p:spPr>
          <a:xfrm>
            <a:off x="8076644" y="4564690"/>
            <a:ext cx="1536597" cy="359009"/>
          </a:xfrm>
          <a:prstGeom prst="rect">
            <a:avLst/>
          </a:prstGeom>
          <a:noFill/>
        </p:spPr>
        <p:txBody>
          <a:bodyPr wrap="square" rtlCol="0">
            <a:spAutoFit/>
          </a:bodyPr>
          <a:lstStyle/>
          <a:p>
            <a:pPr defTabSz="990570" fontAlgn="auto">
              <a:spcBef>
                <a:spcPts val="0"/>
              </a:spcBef>
              <a:spcAft>
                <a:spcPts val="0"/>
              </a:spcAft>
            </a:pPr>
            <a:r>
              <a:rPr lang="en-US" sz="1733" kern="0" dirty="0">
                <a:solidFill>
                  <a:srgbClr val="000000"/>
                </a:solidFill>
                <a:latin typeface="Arial"/>
                <a:cs typeface="Arial"/>
                <a:sym typeface="Arial"/>
              </a:rPr>
              <a:t>Go ask them!</a:t>
            </a:r>
          </a:p>
        </p:txBody>
      </p:sp>
      <p:sp>
        <p:nvSpPr>
          <p:cNvPr id="9" name="Right Brace 8"/>
          <p:cNvSpPr/>
          <p:nvPr/>
        </p:nvSpPr>
        <p:spPr>
          <a:xfrm>
            <a:off x="7541644" y="4059547"/>
            <a:ext cx="177561" cy="1489664"/>
          </a:xfrm>
          <a:prstGeom prst="rightBrace">
            <a:avLst>
              <a:gd name="adj1" fmla="val 87280"/>
              <a:gd name="adj2" fmla="val 46719"/>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90570" fontAlgn="auto">
              <a:spcBef>
                <a:spcPts val="0"/>
              </a:spcBef>
              <a:spcAft>
                <a:spcPts val="0"/>
              </a:spcAft>
            </a:pPr>
            <a:endParaRPr lang="en-US" sz="1517" kern="0">
              <a:solidFill>
                <a:srgbClr val="000000"/>
              </a:solidFill>
              <a:latin typeface="Arial"/>
              <a:sym typeface="Arial"/>
            </a:endParaRPr>
          </a:p>
        </p:txBody>
      </p:sp>
      <p:sp>
        <p:nvSpPr>
          <p:cNvPr id="17" name="Right Arrow 16"/>
          <p:cNvSpPr/>
          <p:nvPr/>
        </p:nvSpPr>
        <p:spPr>
          <a:xfrm rot="10800000">
            <a:off x="7833536" y="4668367"/>
            <a:ext cx="223007" cy="159413"/>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fontAlgn="auto">
              <a:spcBef>
                <a:spcPts val="0"/>
              </a:spcBef>
              <a:spcAft>
                <a:spcPts val="0"/>
              </a:spcAft>
            </a:pPr>
            <a:endParaRPr lang="en-US" sz="1517" kern="0">
              <a:solidFill>
                <a:srgbClr val="FFFFFF"/>
              </a:solidFill>
              <a:latin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37675" y="1125048"/>
            <a:ext cx="9230650" cy="620425"/>
          </a:xfrm>
          <a:prstGeom prst="rect">
            <a:avLst/>
          </a:prstGeom>
        </p:spPr>
        <p:txBody>
          <a:bodyPr wrap="square" lIns="99044" tIns="99044" rIns="99044" bIns="99044" anchor="t" anchorCtr="0">
            <a:noAutofit/>
          </a:bodyPr>
          <a:lstStyle/>
          <a:p>
            <a:pPr indent="-75669">
              <a:buSzPts val="1100"/>
            </a:pPr>
            <a:r>
              <a:rPr lang="en-GB" dirty="0"/>
              <a:t>DNS Response</a:t>
            </a:r>
          </a:p>
        </p:txBody>
      </p:sp>
      <p:sp>
        <p:nvSpPr>
          <p:cNvPr id="131" name="Shape 131"/>
          <p:cNvSpPr txBox="1">
            <a:spLocks noGrp="1"/>
          </p:cNvSpPr>
          <p:nvPr>
            <p:ph type="body" idx="1"/>
          </p:nvPr>
        </p:nvSpPr>
        <p:spPr>
          <a:xfrm>
            <a:off x="337675" y="1891452"/>
            <a:ext cx="9230650" cy="2017600"/>
          </a:xfrm>
          <a:prstGeom prst="rect">
            <a:avLst/>
          </a:prstGeom>
        </p:spPr>
        <p:txBody>
          <a:bodyPr wrap="square" lIns="99044" tIns="99044" rIns="99044" bIns="99044" anchor="t" anchorCtr="0">
            <a:noAutofit/>
          </a:bodyPr>
          <a:lstStyle/>
          <a:p>
            <a:pPr>
              <a:buNone/>
            </a:pPr>
            <a:r>
              <a:rPr lang="en-GB" dirty="0">
                <a:solidFill>
                  <a:srgbClr val="000000"/>
                </a:solidFill>
              </a:rPr>
              <a:t>There are 4 types of sections in a DNS response :</a:t>
            </a:r>
          </a:p>
          <a:p>
            <a:pPr marL="495285" indent="-371464">
              <a:spcAft>
                <a:spcPts val="0"/>
              </a:spcAft>
              <a:buClr>
                <a:srgbClr val="000000"/>
              </a:buClr>
            </a:pPr>
            <a:r>
              <a:rPr lang="en-GB" dirty="0">
                <a:solidFill>
                  <a:srgbClr val="000000"/>
                </a:solidFill>
              </a:rPr>
              <a:t>Question section : Describes a question to a nameserver</a:t>
            </a:r>
          </a:p>
          <a:p>
            <a:pPr marL="495285" indent="-371464">
              <a:spcAft>
                <a:spcPts val="0"/>
              </a:spcAft>
              <a:buClr>
                <a:srgbClr val="000000"/>
              </a:buClr>
            </a:pPr>
            <a:r>
              <a:rPr lang="en-GB" dirty="0">
                <a:solidFill>
                  <a:srgbClr val="000000"/>
                </a:solidFill>
              </a:rPr>
              <a:t>Answer section : Records that answer the question</a:t>
            </a:r>
          </a:p>
          <a:p>
            <a:pPr marL="495285" indent="-371464">
              <a:spcAft>
                <a:spcPts val="0"/>
              </a:spcAft>
              <a:buClr>
                <a:srgbClr val="000000"/>
              </a:buClr>
            </a:pPr>
            <a:r>
              <a:rPr lang="en-GB" dirty="0">
                <a:solidFill>
                  <a:srgbClr val="000000"/>
                </a:solidFill>
              </a:rPr>
              <a:t>Authority section : Records that point toward authoritative nameservers</a:t>
            </a:r>
          </a:p>
          <a:p>
            <a:pPr marL="495285" indent="-371464">
              <a:buClr>
                <a:srgbClr val="000000"/>
              </a:buClr>
            </a:pPr>
            <a:r>
              <a:rPr lang="en-GB" dirty="0">
                <a:solidFill>
                  <a:srgbClr val="000000"/>
                </a:solidFill>
              </a:rPr>
              <a:t>Additional section : Records that are related to the query.</a:t>
            </a:r>
          </a:p>
        </p:txBody>
      </p:sp>
      <p:sp>
        <p:nvSpPr>
          <p:cNvPr id="132" name="Shape 132"/>
          <p:cNvSpPr txBox="1"/>
          <p:nvPr/>
        </p:nvSpPr>
        <p:spPr>
          <a:xfrm>
            <a:off x="303929" y="4082710"/>
            <a:ext cx="9264450" cy="1128725"/>
          </a:xfrm>
          <a:prstGeom prst="rect">
            <a:avLst/>
          </a:prstGeom>
          <a:noFill/>
          <a:ln>
            <a:noFill/>
          </a:ln>
        </p:spPr>
        <p:txBody>
          <a:bodyPr wrap="square" lIns="99044" tIns="99044" rIns="99044" bIns="99044" anchor="t" anchorCtr="0">
            <a:noAutofit/>
          </a:bodyPr>
          <a:lstStyle/>
          <a:p>
            <a:pPr defTabSz="990570" fontAlgn="auto">
              <a:spcBef>
                <a:spcPts val="0"/>
              </a:spcBef>
              <a:spcAft>
                <a:spcPts val="0"/>
              </a:spcAft>
            </a:pPr>
            <a:r>
              <a:rPr lang="en-GB" sz="1950" kern="0" dirty="0">
                <a:solidFill>
                  <a:srgbClr val="000000"/>
                </a:solidFill>
                <a:latin typeface="Arial"/>
                <a:cs typeface="Arial"/>
                <a:sym typeface="Arial"/>
              </a:rPr>
              <a:t>In the above example, we see that as root server doesn’t know the answer there is no answer section, but tells us about the authoritative nameservers (NS Record) along with their IP addresses in the Additional section (A record).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37675" y="1125048"/>
            <a:ext cx="9230650" cy="620425"/>
          </a:xfrm>
          <a:prstGeom prst="rect">
            <a:avLst/>
          </a:prstGeom>
        </p:spPr>
        <p:txBody>
          <a:bodyPr wrap="square" lIns="99044" tIns="99044" rIns="99044" bIns="99044" anchor="t" anchorCtr="0">
            <a:noAutofit/>
          </a:bodyPr>
          <a:lstStyle/>
          <a:p>
            <a:pPr indent="-75669">
              <a:buSzPts val="1100"/>
            </a:pPr>
            <a:r>
              <a:rPr lang="en-GB" dirty="0"/>
              <a:t>Steps 2-3: Ask </a:t>
            </a:r>
            <a:r>
              <a:rPr lang="en-GB" dirty="0" err="1"/>
              <a:t>.net</a:t>
            </a:r>
            <a:r>
              <a:rPr lang="en-GB" dirty="0"/>
              <a:t> &amp; example.net servers</a:t>
            </a:r>
          </a:p>
        </p:txBody>
      </p:sp>
      <p:sp>
        <p:nvSpPr>
          <p:cNvPr id="140" name="Shape 140"/>
          <p:cNvSpPr txBox="1"/>
          <p:nvPr/>
        </p:nvSpPr>
        <p:spPr>
          <a:xfrm>
            <a:off x="6263306" y="2016143"/>
            <a:ext cx="3045900" cy="849034"/>
          </a:xfrm>
          <a:prstGeom prst="rect">
            <a:avLst/>
          </a:prstGeom>
          <a:noFill/>
          <a:ln>
            <a:noFill/>
          </a:ln>
        </p:spPr>
        <p:txBody>
          <a:bodyPr wrap="square" lIns="99044" tIns="99044" rIns="99044" bIns="99044" anchor="t" anchorCtr="0">
            <a:noAutofit/>
          </a:bodyPr>
          <a:lstStyle/>
          <a:p>
            <a:pPr marL="309553" indent="-309553" defTabSz="990570" fontAlgn="auto">
              <a:spcBef>
                <a:spcPts val="0"/>
              </a:spcBef>
              <a:spcAft>
                <a:spcPts val="0"/>
              </a:spcAft>
              <a:buBlip>
                <a:blip r:embed="rId3"/>
              </a:buBlip>
            </a:pPr>
            <a:r>
              <a:rPr lang="en-GB" sz="1733" kern="0" dirty="0">
                <a:solidFill>
                  <a:srgbClr val="000000"/>
                </a:solidFill>
                <a:latin typeface="Arial"/>
                <a:cs typeface="Arial"/>
                <a:sym typeface="Arial"/>
              </a:rPr>
              <a:t>Ask a </a:t>
            </a:r>
            <a:r>
              <a:rPr lang="en-GB" sz="1733" kern="0" dirty="0" err="1">
                <a:solidFill>
                  <a:srgbClr val="000000"/>
                </a:solidFill>
                <a:latin typeface="Arial"/>
                <a:cs typeface="Arial"/>
                <a:sym typeface="Arial"/>
              </a:rPr>
              <a:t>.net</a:t>
            </a:r>
            <a:r>
              <a:rPr lang="en-GB" sz="1733" kern="0" dirty="0">
                <a:solidFill>
                  <a:srgbClr val="000000"/>
                </a:solidFill>
                <a:latin typeface="Arial"/>
                <a:cs typeface="Arial"/>
                <a:sym typeface="Arial"/>
              </a:rPr>
              <a:t> nameservers. </a:t>
            </a:r>
          </a:p>
        </p:txBody>
      </p:sp>
      <p:sp>
        <p:nvSpPr>
          <p:cNvPr id="141" name="Shape 141"/>
          <p:cNvSpPr txBox="1"/>
          <p:nvPr/>
        </p:nvSpPr>
        <p:spPr>
          <a:xfrm>
            <a:off x="6288761" y="4250467"/>
            <a:ext cx="3121907" cy="600911"/>
          </a:xfrm>
          <a:prstGeom prst="rect">
            <a:avLst/>
          </a:prstGeom>
          <a:noFill/>
          <a:ln>
            <a:noFill/>
          </a:ln>
        </p:spPr>
        <p:txBody>
          <a:bodyPr wrap="square" lIns="99044" tIns="99044" rIns="99044" bIns="99044" anchor="t" anchorCtr="0">
            <a:noAutofit/>
          </a:bodyPr>
          <a:lstStyle/>
          <a:p>
            <a:pPr marL="309553" indent="-309553" defTabSz="990570" fontAlgn="auto">
              <a:spcBef>
                <a:spcPts val="0"/>
              </a:spcBef>
              <a:spcAft>
                <a:spcPts val="0"/>
              </a:spcAft>
              <a:buBlip>
                <a:blip r:embed="rId3"/>
              </a:buBlip>
            </a:pPr>
            <a:r>
              <a:rPr lang="en-GB" sz="1733" kern="0" dirty="0">
                <a:solidFill>
                  <a:srgbClr val="000000"/>
                </a:solidFill>
                <a:latin typeface="Arial"/>
                <a:cs typeface="Arial"/>
                <a:sym typeface="Arial"/>
              </a:rPr>
              <a:t>Ask an example.net nameservers. </a:t>
            </a:r>
          </a:p>
        </p:txBody>
      </p: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40" y="2036770"/>
            <a:ext cx="5825857" cy="2039050"/>
          </a:xfrm>
          <a:prstGeom prst="rect">
            <a:avLst/>
          </a:prstGeom>
        </p:spPr>
      </p:pic>
      <p:sp>
        <p:nvSpPr>
          <p:cNvPr id="8" name="TextBox 7"/>
          <p:cNvSpPr txBox="1"/>
          <p:nvPr/>
        </p:nvSpPr>
        <p:spPr>
          <a:xfrm>
            <a:off x="6656042" y="3340281"/>
            <a:ext cx="1666185" cy="359009"/>
          </a:xfrm>
          <a:prstGeom prst="rect">
            <a:avLst/>
          </a:prstGeom>
          <a:noFill/>
        </p:spPr>
        <p:txBody>
          <a:bodyPr wrap="square" rtlCol="0">
            <a:spAutoFit/>
          </a:bodyPr>
          <a:lstStyle/>
          <a:p>
            <a:pPr defTabSz="990570" fontAlgn="auto">
              <a:spcBef>
                <a:spcPts val="0"/>
              </a:spcBef>
              <a:spcAft>
                <a:spcPts val="0"/>
              </a:spcAft>
            </a:pPr>
            <a:r>
              <a:rPr lang="en-US" sz="1733" kern="0" dirty="0">
                <a:solidFill>
                  <a:srgbClr val="000000"/>
                </a:solidFill>
                <a:latin typeface="Arial"/>
                <a:cs typeface="Arial"/>
                <a:sym typeface="Arial"/>
              </a:rPr>
              <a:t>Go ask them!</a:t>
            </a:r>
          </a:p>
        </p:txBody>
      </p:sp>
      <p:sp>
        <p:nvSpPr>
          <p:cNvPr id="9" name="Right Brace 8"/>
          <p:cNvSpPr/>
          <p:nvPr/>
        </p:nvSpPr>
        <p:spPr>
          <a:xfrm>
            <a:off x="6218917" y="3072711"/>
            <a:ext cx="88780" cy="1003109"/>
          </a:xfrm>
          <a:prstGeom prst="rightBrace">
            <a:avLst>
              <a:gd name="adj1" fmla="val 87280"/>
              <a:gd name="adj2" fmla="val 46719"/>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90570" fontAlgn="auto">
              <a:spcBef>
                <a:spcPts val="0"/>
              </a:spcBef>
              <a:spcAft>
                <a:spcPts val="0"/>
              </a:spcAft>
            </a:pPr>
            <a:endParaRPr lang="en-US" sz="1517" kern="0">
              <a:solidFill>
                <a:srgbClr val="000000"/>
              </a:solidFill>
              <a:latin typeface="Arial"/>
              <a:sym typeface="Arial"/>
            </a:endParaRPr>
          </a:p>
        </p:txBody>
      </p:sp>
      <p:sp>
        <p:nvSpPr>
          <p:cNvPr id="10" name="Right Arrow 9"/>
          <p:cNvSpPr/>
          <p:nvPr/>
        </p:nvSpPr>
        <p:spPr>
          <a:xfrm rot="10800000">
            <a:off x="6407463" y="3460646"/>
            <a:ext cx="229925" cy="126056"/>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fontAlgn="auto">
              <a:spcBef>
                <a:spcPts val="0"/>
              </a:spcBef>
              <a:spcAft>
                <a:spcPts val="0"/>
              </a:spcAft>
            </a:pPr>
            <a:endParaRPr lang="en-US" sz="1517" kern="0">
              <a:solidFill>
                <a:srgbClr val="FFFFFF"/>
              </a:solidFill>
              <a:latin typeface="Arial"/>
              <a:sym typeface="Arial"/>
            </a:endParaRPr>
          </a:p>
        </p:txBody>
      </p:sp>
      <p:pic>
        <p:nvPicPr>
          <p:cNvPr id="3" name="Picture 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840" y="4359549"/>
            <a:ext cx="5845604" cy="1286033"/>
          </a:xfrm>
          <a:prstGeom prst="rect">
            <a:avLst/>
          </a:prstGeom>
        </p:spPr>
      </p:pic>
      <p:sp>
        <p:nvSpPr>
          <p:cNvPr id="12" name="TextBox 11"/>
          <p:cNvSpPr txBox="1"/>
          <p:nvPr/>
        </p:nvSpPr>
        <p:spPr>
          <a:xfrm>
            <a:off x="6653194" y="5314715"/>
            <a:ext cx="2393040" cy="359009"/>
          </a:xfrm>
          <a:prstGeom prst="rect">
            <a:avLst/>
          </a:prstGeom>
          <a:noFill/>
        </p:spPr>
        <p:txBody>
          <a:bodyPr wrap="square" rtlCol="0">
            <a:spAutoFit/>
          </a:bodyPr>
          <a:lstStyle/>
          <a:p>
            <a:pPr defTabSz="990570" fontAlgn="auto">
              <a:spcBef>
                <a:spcPts val="0"/>
              </a:spcBef>
              <a:spcAft>
                <a:spcPts val="0"/>
              </a:spcAft>
            </a:pPr>
            <a:r>
              <a:rPr lang="en-US" sz="1733" kern="0" dirty="0">
                <a:solidFill>
                  <a:srgbClr val="000000"/>
                </a:solidFill>
                <a:latin typeface="Arial"/>
                <a:cs typeface="Arial"/>
                <a:sym typeface="Arial"/>
              </a:rPr>
              <a:t>Finally got the answer</a:t>
            </a:r>
          </a:p>
        </p:txBody>
      </p:sp>
      <p:sp>
        <p:nvSpPr>
          <p:cNvPr id="13" name="Right Arrow 12"/>
          <p:cNvSpPr/>
          <p:nvPr/>
        </p:nvSpPr>
        <p:spPr>
          <a:xfrm rot="10800000">
            <a:off x="6404616" y="5435080"/>
            <a:ext cx="229925" cy="126056"/>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90570" fontAlgn="auto">
              <a:spcBef>
                <a:spcPts val="0"/>
              </a:spcBef>
              <a:spcAft>
                <a:spcPts val="0"/>
              </a:spcAft>
            </a:pPr>
            <a:endParaRPr lang="en-US" sz="1517" kern="0">
              <a:solidFill>
                <a:srgbClr val="FFFFFF"/>
              </a:solidFill>
              <a:latin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0" y="0"/>
            <a:ext cx="10058400" cy="1066800"/>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rPr>
              <a:t>Classic </a:t>
            </a:r>
            <a:r>
              <a:rPr lang="en-GB" dirty="0" err="1">
                <a:solidFill>
                  <a:schemeClr val="accent6">
                    <a:lumMod val="40000"/>
                    <a:lumOff val="60000"/>
                  </a:schemeClr>
                </a:solidFill>
              </a:rPr>
              <a:t>DoS</a:t>
            </a:r>
            <a:r>
              <a:rPr lang="en-GB" dirty="0">
                <a:solidFill>
                  <a:schemeClr val="accent6">
                    <a:lumMod val="40000"/>
                    <a:lumOff val="60000"/>
                  </a:schemeClr>
                </a:solidFill>
              </a:rPr>
              <a:t> Attacks</a:t>
            </a:r>
            <a:endParaRPr lang="en-US" dirty="0">
              <a:solidFill>
                <a:schemeClr val="accent6">
                  <a:lumMod val="40000"/>
                  <a:lumOff val="60000"/>
                </a:schemeClr>
              </a:solidFill>
            </a:endParaRPr>
          </a:p>
        </p:txBody>
      </p:sp>
      <p:sp>
        <p:nvSpPr>
          <p:cNvPr id="210947" name="Rectangle 3"/>
          <p:cNvSpPr>
            <a:spLocks noGrp="1" noChangeArrowheads="1"/>
          </p:cNvSpPr>
          <p:nvPr>
            <p:ph idx="1"/>
          </p:nvPr>
        </p:nvSpPr>
        <p:spPr>
          <a:xfrm>
            <a:off x="457200" y="1219200"/>
            <a:ext cx="8915400" cy="4800600"/>
          </a:xfrm>
        </p:spPr>
        <p:txBody>
          <a:bodyPr/>
          <a:lstStyle/>
          <a:p>
            <a:pPr eaLnBrk="1" fontAlgn="auto" hangingPunct="1">
              <a:spcBef>
                <a:spcPts val="1800"/>
              </a:spcBef>
              <a:spcAft>
                <a:spcPts val="0"/>
              </a:spcAft>
              <a:buClr>
                <a:schemeClr val="accent6">
                  <a:lumMod val="60000"/>
                  <a:lumOff val="40000"/>
                </a:schemeClr>
              </a:buClr>
              <a:buSzPct val="140000"/>
              <a:buFont typeface="Arial" charset="0"/>
              <a:buChar char="•"/>
              <a:defRPr/>
            </a:pPr>
            <a:r>
              <a:rPr lang="en-US" sz="3200" dirty="0">
                <a:latin typeface="+mn-lt"/>
              </a:rPr>
              <a:t>Flooding ping command</a:t>
            </a:r>
          </a:p>
          <a:p>
            <a:pPr lvl="1" eaLnBrk="1" fontAlgn="auto" hangingPunct="1">
              <a:spcBef>
                <a:spcPts val="1800"/>
              </a:spcBef>
              <a:spcAft>
                <a:spcPts val="0"/>
              </a:spcAft>
              <a:buClr>
                <a:schemeClr val="accent6">
                  <a:lumMod val="60000"/>
                  <a:lumOff val="40000"/>
                </a:schemeClr>
              </a:buClr>
              <a:buSzPct val="140000"/>
              <a:buFont typeface="Arial" charset="0"/>
              <a:buChar char="•"/>
              <a:defRPr/>
            </a:pPr>
            <a:r>
              <a:rPr lang="en-US" sz="2400" dirty="0">
                <a:latin typeface="+mn-lt"/>
              </a:rPr>
              <a:t>Aim of this attack is to overwhelm the capacity of the network connection to the target organization</a:t>
            </a:r>
          </a:p>
          <a:p>
            <a:pPr lvl="1" eaLnBrk="1" fontAlgn="auto" hangingPunct="1">
              <a:spcBef>
                <a:spcPts val="1800"/>
              </a:spcBef>
              <a:spcAft>
                <a:spcPts val="0"/>
              </a:spcAft>
              <a:buClr>
                <a:schemeClr val="accent6">
                  <a:lumMod val="60000"/>
                  <a:lumOff val="40000"/>
                </a:schemeClr>
              </a:buClr>
              <a:buSzPct val="140000"/>
              <a:buFont typeface="Arial" charset="0"/>
              <a:buChar char="•"/>
              <a:defRPr/>
            </a:pPr>
            <a:r>
              <a:rPr lang="en-US" sz="2400" dirty="0">
                <a:latin typeface="+mn-lt"/>
              </a:rPr>
              <a:t>Traffic can be handled by higher capacity links on the path, but packets are discarded as capacity decreases</a:t>
            </a:r>
          </a:p>
          <a:p>
            <a:pPr lvl="1" eaLnBrk="1" fontAlgn="auto" hangingPunct="1">
              <a:spcBef>
                <a:spcPts val="1800"/>
              </a:spcBef>
              <a:spcAft>
                <a:spcPts val="0"/>
              </a:spcAft>
              <a:buClr>
                <a:schemeClr val="accent6">
                  <a:lumMod val="60000"/>
                  <a:lumOff val="40000"/>
                </a:schemeClr>
              </a:buClr>
              <a:buSzPct val="140000"/>
              <a:buFont typeface="Arial" charset="0"/>
              <a:buChar char="•"/>
              <a:defRPr/>
            </a:pPr>
            <a:r>
              <a:rPr lang="en-US" sz="2400" dirty="0">
                <a:latin typeface="+mn-lt"/>
              </a:rPr>
              <a:t>Source of the attack is clearly identified unless a spoofed address is used</a:t>
            </a:r>
          </a:p>
          <a:p>
            <a:pPr lvl="1" eaLnBrk="1" fontAlgn="auto" hangingPunct="1">
              <a:spcBef>
                <a:spcPts val="1800"/>
              </a:spcBef>
              <a:spcAft>
                <a:spcPts val="0"/>
              </a:spcAft>
              <a:buClr>
                <a:schemeClr val="accent6">
                  <a:lumMod val="60000"/>
                  <a:lumOff val="40000"/>
                </a:schemeClr>
              </a:buClr>
              <a:buSzPct val="140000"/>
              <a:buFont typeface="Arial" charset="0"/>
              <a:buChar char="•"/>
              <a:defRPr/>
            </a:pPr>
            <a:r>
              <a:rPr lang="en-US" sz="2400" dirty="0">
                <a:latin typeface="+mn-lt"/>
              </a:rPr>
              <a:t>Network performance is noticeably affected</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7</a:t>
            </a:r>
          </a:p>
        </p:txBody>
      </p:sp>
      <p:sp>
        <p:nvSpPr>
          <p:cNvPr id="13" name="Subtitle 12"/>
          <p:cNvSpPr>
            <a:spLocks noGrp="1"/>
          </p:cNvSpPr>
          <p:nvPr>
            <p:ph type="subTitle" idx="1"/>
          </p:nvPr>
        </p:nvSpPr>
        <p:spPr/>
        <p:txBody>
          <a:bodyPr>
            <a:normAutofit/>
          </a:bodyPr>
          <a:lstStyle/>
          <a:p>
            <a:pPr algn="ctr"/>
            <a:r>
              <a:rPr lang="en-US" sz="3200" dirty="0"/>
              <a:t>Denial-of-Service Attacks</a:t>
            </a:r>
          </a:p>
          <a:p>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495300" y="0"/>
            <a:ext cx="8915400" cy="1340768"/>
          </a:xfrm>
        </p:spPr>
        <p:txBody>
          <a:bodyPr/>
          <a:lstStyle/>
          <a:p>
            <a:pPr eaLnBrk="1" fontAlgn="auto" hangingPunct="1">
              <a:spcAft>
                <a:spcPts val="0"/>
              </a:spcAft>
              <a:defRPr/>
            </a:pPr>
            <a:r>
              <a:rPr lang="en-US" dirty="0">
                <a:solidFill>
                  <a:schemeClr val="accent6">
                    <a:lumMod val="40000"/>
                    <a:lumOff val="60000"/>
                  </a:schemeClr>
                </a:solidFill>
              </a:rPr>
              <a:t>Source Address Spoofing</a:t>
            </a:r>
          </a:p>
        </p:txBody>
      </p:sp>
      <p:sp>
        <p:nvSpPr>
          <p:cNvPr id="212995" name="Rectangle 3"/>
          <p:cNvSpPr>
            <a:spLocks noGrp="1" noChangeArrowheads="1"/>
          </p:cNvSpPr>
          <p:nvPr>
            <p:ph idx="1"/>
          </p:nvPr>
        </p:nvSpPr>
        <p:spPr>
          <a:xfrm>
            <a:off x="495300" y="1556792"/>
            <a:ext cx="8928992" cy="4968552"/>
          </a:xfrm>
        </p:spPr>
        <p:txBody>
          <a:bodyPr>
            <a:normAutofit lnSpcReduction="10000"/>
          </a:bodyPr>
          <a:lstStyle/>
          <a:p>
            <a:pPr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Use forged source addresses</a:t>
            </a:r>
          </a:p>
          <a:p>
            <a:pPr lvl="1"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Usually via the raw socket interface on operating systems</a:t>
            </a:r>
          </a:p>
          <a:p>
            <a:pPr lvl="1"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Makes attacking systems harder to identify</a:t>
            </a:r>
          </a:p>
          <a:p>
            <a:pPr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Attacker generates large volumes of packets that have the target system as the destination address</a:t>
            </a:r>
          </a:p>
          <a:p>
            <a:pPr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Congestion would result in the router connected to the final, lower capacity link</a:t>
            </a:r>
          </a:p>
          <a:p>
            <a:pPr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Requires network engineers to specifically query flow information from their routers</a:t>
            </a:r>
          </a:p>
          <a:p>
            <a:pPr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i="1" dirty="0">
                <a:latin typeface="+mn-lt"/>
              </a:rPr>
              <a:t>Backscatter traffic </a:t>
            </a:r>
            <a:endParaRPr lang="en-US" dirty="0">
              <a:latin typeface="+mn-lt"/>
            </a:endParaRPr>
          </a:p>
          <a:p>
            <a:pPr lvl="1"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Advertise routes to unused IP addresses to monitor attack traffic</a:t>
            </a:r>
          </a:p>
          <a:p>
            <a:pPr eaLnBrk="1" fontAlgn="auto" hangingPunct="1">
              <a:lnSpc>
                <a:spcPct val="90000"/>
              </a:lnSpc>
              <a:spcAft>
                <a:spcPts val="0"/>
              </a:spcAft>
              <a:buFont typeface="Wingdings" pitchFamily="2" charset="2"/>
              <a:buChar char=""/>
              <a:defRPr/>
            </a:pPr>
            <a:endParaRPr lang="en-US" dirty="0">
              <a:ea typeface="+mn-ea"/>
              <a:cs typeface="+mn-cs"/>
            </a:endParaRPr>
          </a:p>
          <a:p>
            <a:pPr eaLnBrk="1" fontAlgn="auto" hangingPunct="1">
              <a:lnSpc>
                <a:spcPct val="90000"/>
              </a:lnSpc>
              <a:spcAft>
                <a:spcPts val="0"/>
              </a:spcAft>
              <a:buFont typeface="Wingdings" pitchFamily="2" charset="2"/>
              <a:buChar char=""/>
              <a:defRPr/>
            </a:pPr>
            <a:endParaRPr lang="en-US" dirty="0">
              <a:ea typeface="+mn-ea"/>
              <a:cs typeface="+mn-c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fontAlgn="auto" hangingPunct="1">
              <a:spcAft>
                <a:spcPts val="0"/>
              </a:spcAft>
              <a:defRPr/>
            </a:pPr>
            <a:r>
              <a:rPr lang="en-US" dirty="0">
                <a:solidFill>
                  <a:schemeClr val="accent6">
                    <a:lumMod val="40000"/>
                    <a:lumOff val="60000"/>
                  </a:schemeClr>
                </a:solidFill>
              </a:rPr>
              <a:t>SYN Spoofing</a:t>
            </a:r>
          </a:p>
        </p:txBody>
      </p:sp>
      <p:sp>
        <p:nvSpPr>
          <p:cNvPr id="215043" name="Rectangle 3"/>
          <p:cNvSpPr>
            <a:spLocks noGrp="1" noChangeArrowheads="1"/>
          </p:cNvSpPr>
          <p:nvPr>
            <p:ph idx="1"/>
          </p:nvPr>
        </p:nvSpPr>
        <p:spPr>
          <a:xfrm>
            <a:off x="762000" y="2133600"/>
            <a:ext cx="8496300" cy="3992564"/>
          </a:xfrm>
        </p:spPr>
        <p:txBody>
          <a:bodyPr wrap="square" numCol="1" anchor="t" anchorCtr="0" compatLnSpc="1">
            <a:prstTxWarp prst="textNoShape">
              <a:avLst/>
            </a:prstTxWarp>
            <a:normAutofit/>
          </a:bodyPr>
          <a:lstStyle/>
          <a:p>
            <a:pPr eaLnBrk="1" hangingPunct="1">
              <a:lnSpc>
                <a:spcPct val="120000"/>
              </a:lnSpc>
              <a:buClr>
                <a:schemeClr val="accent6">
                  <a:lumMod val="60000"/>
                  <a:lumOff val="40000"/>
                </a:schemeClr>
              </a:buClr>
              <a:buSzPct val="140000"/>
              <a:buFont typeface="Arial" charset="0"/>
              <a:buChar char="•"/>
              <a:defRPr/>
            </a:pPr>
            <a:r>
              <a:rPr lang="en-US" dirty="0">
                <a:latin typeface="+mn-lt"/>
              </a:rPr>
              <a:t>Common </a:t>
            </a:r>
            <a:r>
              <a:rPr lang="en-US" dirty="0" err="1">
                <a:latin typeface="+mn-lt"/>
              </a:rPr>
              <a:t>DoS</a:t>
            </a:r>
            <a:r>
              <a:rPr lang="en-US" dirty="0">
                <a:latin typeface="+mn-lt"/>
              </a:rPr>
              <a:t> attack</a:t>
            </a:r>
          </a:p>
          <a:p>
            <a:pPr eaLnBrk="1" hangingPunct="1">
              <a:lnSpc>
                <a:spcPct val="120000"/>
              </a:lnSpc>
              <a:buClr>
                <a:schemeClr val="accent6">
                  <a:lumMod val="60000"/>
                  <a:lumOff val="40000"/>
                </a:schemeClr>
              </a:buClr>
              <a:buSzPct val="140000"/>
              <a:buFont typeface="Arial" charset="0"/>
              <a:buChar char="•"/>
              <a:defRPr/>
            </a:pPr>
            <a:r>
              <a:rPr lang="en-US" dirty="0">
                <a:latin typeface="+mn-lt"/>
              </a:rPr>
              <a:t>Attacks the ability of a server to respond to future connection requests by overflowing the tables used to manage them</a:t>
            </a:r>
          </a:p>
          <a:p>
            <a:pPr eaLnBrk="1" hangingPunct="1">
              <a:lnSpc>
                <a:spcPct val="120000"/>
              </a:lnSpc>
              <a:buClr>
                <a:schemeClr val="accent6">
                  <a:lumMod val="60000"/>
                  <a:lumOff val="40000"/>
                </a:schemeClr>
              </a:buClr>
              <a:buSzPct val="140000"/>
              <a:buFont typeface="Arial" charset="0"/>
              <a:buChar char="•"/>
              <a:defRPr/>
            </a:pPr>
            <a:r>
              <a:rPr lang="en-US" dirty="0">
                <a:latin typeface="+mn-lt"/>
              </a:rPr>
              <a:t>Thus legitimate users are denied access to the server</a:t>
            </a:r>
          </a:p>
          <a:p>
            <a:pPr eaLnBrk="1" hangingPunct="1">
              <a:lnSpc>
                <a:spcPct val="120000"/>
              </a:lnSpc>
              <a:buClr>
                <a:schemeClr val="accent6">
                  <a:lumMod val="60000"/>
                  <a:lumOff val="40000"/>
                </a:schemeClr>
              </a:buClr>
              <a:buSzPct val="140000"/>
              <a:buFont typeface="Arial" charset="0"/>
              <a:buChar char="•"/>
              <a:defRPr/>
            </a:pPr>
            <a:r>
              <a:rPr lang="en-US" dirty="0">
                <a:latin typeface="+mn-lt"/>
              </a:rPr>
              <a:t>Hence an attack on system resources, specifically the network handling code in the operating system</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rotWithShape="1">
          <a:blip r:embed="rId3"/>
          <a:srcRect l="12382" t="12951" r="11231" b="24604"/>
          <a:stretch/>
        </p:blipFill>
        <p:spPr>
          <a:xfrm>
            <a:off x="1928664" y="158762"/>
            <a:ext cx="6120680" cy="6475269"/>
          </a:xfrm>
          <a:prstGeom prst="rect">
            <a:avLst/>
          </a:prstGeom>
          <a:solidFill>
            <a:schemeClr val="tx1"/>
          </a:solidFill>
        </p:spPr>
      </p:pic>
    </p:spTree>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8403" t="7441" r="8149" b="23770"/>
          <a:stretch/>
        </p:blipFill>
        <p:spPr>
          <a:xfrm>
            <a:off x="2072680" y="116632"/>
            <a:ext cx="6224283" cy="6639974"/>
          </a:xfrm>
          <a:prstGeom prst="rect">
            <a:avLst/>
          </a:prstGeom>
          <a:solidFill>
            <a:schemeClr val="tx1"/>
          </a:solidFill>
        </p:spPr>
      </p:pic>
    </p:spTree>
  </p:cSld>
  <p:clrMapOvr>
    <a:masterClrMapping/>
  </p:clrMapOvr>
  <p:transition>
    <p:pull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88504" y="116632"/>
            <a:ext cx="8915400" cy="1052736"/>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rPr>
              <a:t>Flooding Attacks</a:t>
            </a:r>
          </a:p>
        </p:txBody>
      </p:sp>
      <p:sp>
        <p:nvSpPr>
          <p:cNvPr id="223235" name="Rectangle 3"/>
          <p:cNvSpPr>
            <a:spLocks noGrp="1" noChangeArrowheads="1"/>
          </p:cNvSpPr>
          <p:nvPr>
            <p:ph idx="1"/>
          </p:nvPr>
        </p:nvSpPr>
        <p:spPr>
          <a:xfrm>
            <a:off x="416496" y="1556792"/>
            <a:ext cx="9296400" cy="4876800"/>
          </a:xfrm>
        </p:spPr>
        <p:txBody>
          <a:bodyPr wrap="square" numCol="1" anchor="t" anchorCtr="0" compatLnSpc="1">
            <a:prstTxWarp prst="textNoShape">
              <a:avLst/>
            </a:prstTxWarp>
            <a:normAutofit/>
          </a:bodyPr>
          <a:lstStyle/>
          <a:p>
            <a:pPr eaLnBrk="1" hangingPunct="1">
              <a:lnSpc>
                <a:spcPct val="90000"/>
              </a:lnSpc>
              <a:spcBef>
                <a:spcPts val="400"/>
              </a:spcBef>
              <a:buClr>
                <a:schemeClr val="accent6">
                  <a:lumMod val="60000"/>
                  <a:lumOff val="40000"/>
                </a:schemeClr>
              </a:buClr>
              <a:buSzPct val="140000"/>
              <a:buFont typeface="Arial" charset="0"/>
              <a:buChar char="•"/>
              <a:defRPr/>
            </a:pPr>
            <a:r>
              <a:rPr lang="en-US" sz="2300" dirty="0">
                <a:effectLst>
                  <a:outerShdw blurRad="38100" dist="38100" dir="2700000" algn="tl">
                    <a:srgbClr val="0064E2"/>
                  </a:outerShdw>
                </a:effectLst>
                <a:latin typeface="+mn-lt"/>
                <a:ea typeface="ＭＳ Ｐゴシック" pitchFamily="-1" charset="-128"/>
                <a:cs typeface="ＭＳ Ｐゴシック" pitchFamily="-1" charset="-128"/>
              </a:rPr>
              <a:t>Classified based on network protocol used</a:t>
            </a:r>
          </a:p>
          <a:p>
            <a:pPr eaLnBrk="1" hangingPunct="1">
              <a:lnSpc>
                <a:spcPct val="90000"/>
              </a:lnSpc>
              <a:spcBef>
                <a:spcPts val="400"/>
              </a:spcBef>
              <a:buClr>
                <a:schemeClr val="accent6">
                  <a:lumMod val="60000"/>
                  <a:lumOff val="40000"/>
                </a:schemeClr>
              </a:buClr>
              <a:buSzPct val="140000"/>
              <a:buFont typeface="Arial" charset="0"/>
              <a:buChar char="•"/>
              <a:defRPr/>
            </a:pPr>
            <a:r>
              <a:rPr lang="en-US" sz="2300" dirty="0">
                <a:effectLst>
                  <a:outerShdw blurRad="38100" dist="38100" dir="2700000" algn="tl">
                    <a:srgbClr val="0064E2"/>
                  </a:outerShdw>
                </a:effectLst>
                <a:latin typeface="+mn-lt"/>
                <a:ea typeface="ＭＳ Ｐゴシック" pitchFamily="-1" charset="-128"/>
                <a:cs typeface="ＭＳ Ｐゴシック" pitchFamily="-1" charset="-128"/>
              </a:rPr>
              <a:t>Intent is to overload the network capacity on some link to a server</a:t>
            </a:r>
          </a:p>
          <a:p>
            <a:pPr eaLnBrk="1" hangingPunct="1">
              <a:lnSpc>
                <a:spcPct val="90000"/>
              </a:lnSpc>
              <a:spcBef>
                <a:spcPts val="400"/>
              </a:spcBef>
              <a:buClr>
                <a:schemeClr val="accent6">
                  <a:lumMod val="60000"/>
                  <a:lumOff val="40000"/>
                </a:schemeClr>
              </a:buClr>
              <a:buSzPct val="140000"/>
              <a:buFont typeface="Arial" charset="0"/>
              <a:buChar char="•"/>
              <a:defRPr/>
            </a:pPr>
            <a:r>
              <a:rPr lang="en-US" sz="2300" dirty="0">
                <a:effectLst>
                  <a:outerShdw blurRad="38100" dist="38100" dir="2700000" algn="tl">
                    <a:srgbClr val="0064E2"/>
                  </a:outerShdw>
                </a:effectLst>
                <a:latin typeface="+mn-lt"/>
                <a:ea typeface="ＭＳ Ｐゴシック" pitchFamily="-1" charset="-128"/>
                <a:cs typeface="ＭＳ Ｐゴシック" pitchFamily="-1" charset="-128"/>
              </a:rPr>
              <a:t>Virtually any type of network packet can be used</a:t>
            </a:r>
          </a:p>
        </p:txBody>
      </p:sp>
      <p:graphicFrame>
        <p:nvGraphicFramePr>
          <p:cNvPr id="4" name="Diagram 3"/>
          <p:cNvGraphicFramePr/>
          <p:nvPr>
            <p:extLst>
              <p:ext uri="{D42A27DB-BD31-4B8C-83A1-F6EECF244321}">
                <p14:modId xmlns:p14="http://schemas.microsoft.com/office/powerpoint/2010/main" val="442701081"/>
              </p:ext>
            </p:extLst>
          </p:nvPr>
        </p:nvGraphicFramePr>
        <p:xfrm>
          <a:off x="838200" y="3124200"/>
          <a:ext cx="7924800" cy="341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0" y="116632"/>
            <a:ext cx="9906000" cy="1584176"/>
          </a:xfrm>
        </p:spPr>
        <p:txBody>
          <a:bodyPr wrap="square" numCol="1" anchorCtr="0" compatLnSpc="1">
            <a:prstTxWarp prst="textNoShape">
              <a:avLst/>
            </a:prstTxWarp>
            <a:normAutofit/>
          </a:bodyPr>
          <a:lstStyle/>
          <a:p>
            <a:pPr eaLnBrk="1" hangingPunct="1"/>
            <a:r>
              <a:rPr lang="en-US" dirty="0">
                <a:solidFill>
                  <a:schemeClr val="accent6">
                    <a:lumMod val="40000"/>
                    <a:lumOff val="60000"/>
                  </a:schemeClr>
                </a:solidFill>
              </a:rPr>
              <a:t>Distributed </a:t>
            </a:r>
            <a:r>
              <a:rPr lang="en-GB" dirty="0">
                <a:solidFill>
                  <a:schemeClr val="accent6">
                    <a:lumMod val="40000"/>
                    <a:lumOff val="60000"/>
                  </a:schemeClr>
                </a:solidFill>
              </a:rPr>
              <a:t>Denial of Service (DDoS) Attacks</a:t>
            </a:r>
            <a:endParaRPr lang="en-US" dirty="0">
              <a:solidFill>
                <a:schemeClr val="accent6">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2409979"/>
              </p:ext>
            </p:extLst>
          </p:nvPr>
        </p:nvGraphicFramePr>
        <p:xfrm>
          <a:off x="533400" y="1905000"/>
          <a:ext cx="9067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t="11634" b="36256"/>
          <a:stretch/>
        </p:blipFill>
        <p:spPr>
          <a:xfrm>
            <a:off x="344488" y="332656"/>
            <a:ext cx="9256752" cy="6242404"/>
          </a:xfrm>
          <a:prstGeom prst="rect">
            <a:avLst/>
          </a:prstGeom>
          <a:solidFill>
            <a:schemeClr val="tx1"/>
          </a:solidFill>
        </p:spPr>
      </p:pic>
    </p:spTree>
  </p:cSld>
  <p:clrMapOvr>
    <a:masterClrMapping/>
  </p:clrMapOvr>
  <p:transition>
    <p:wheel spokes="2"/>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5.pdf"/>
          <p:cNvPicPr>
            <a:picLocks noChangeAspect="1"/>
          </p:cNvPicPr>
          <p:nvPr/>
        </p:nvPicPr>
        <p:blipFill rotWithShape="1">
          <a:blip r:embed="rId3">
            <a:extLst>
              <a:ext uri="{28A0092B-C50C-407E-A947-70E740481C1C}">
                <a14:useLocalDpi xmlns:a14="http://schemas.microsoft.com/office/drawing/2010/main" val="0"/>
              </a:ext>
            </a:extLst>
          </a:blip>
          <a:srcRect t="13110" b="13478"/>
          <a:stretch/>
        </p:blipFill>
        <p:spPr>
          <a:xfrm>
            <a:off x="1600123" y="260648"/>
            <a:ext cx="6669901" cy="6336704"/>
          </a:xfrm>
          <a:prstGeom prst="rect">
            <a:avLst/>
          </a:prstGeom>
          <a:solidFill>
            <a:schemeClr val="tx1"/>
          </a:solidFill>
        </p:spPr>
      </p:pic>
    </p:spTree>
  </p:cSld>
  <p:clrMapOvr>
    <a:masterClrMapping/>
  </p:clrMapOvr>
  <p:transition>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06" y="92141"/>
            <a:ext cx="8915400" cy="1512168"/>
          </a:xfrm>
        </p:spPr>
        <p:txBody>
          <a:bodyPr>
            <a:normAutofit fontScale="90000"/>
          </a:bodyPr>
          <a:lstStyle/>
          <a:p>
            <a:pPr eaLnBrk="1" hangingPunct="1">
              <a:defRPr/>
            </a:pPr>
            <a:r>
              <a:rPr lang="en-US" dirty="0">
                <a:solidFill>
                  <a:schemeClr val="accent6">
                    <a:lumMod val="40000"/>
                    <a:lumOff val="60000"/>
                  </a:schemeClr>
                </a:solidFill>
              </a:rPr>
              <a:t>Hypertext Transfer Protocol (HTTP) Based Attacks</a:t>
            </a:r>
          </a:p>
        </p:txBody>
      </p:sp>
      <p:sp>
        <p:nvSpPr>
          <p:cNvPr id="6" name="Text Placeholder 5"/>
          <p:cNvSpPr>
            <a:spLocks noGrp="1"/>
          </p:cNvSpPr>
          <p:nvPr>
            <p:ph type="body" idx="1"/>
          </p:nvPr>
        </p:nvSpPr>
        <p:spPr>
          <a:xfrm>
            <a:off x="560512" y="1700808"/>
            <a:ext cx="4259263" cy="744538"/>
          </a:xfrm>
        </p:spPr>
        <p:txBody>
          <a:bodyPr/>
          <a:lstStyle/>
          <a:p>
            <a:pPr eaLnBrk="1" hangingPunct="1">
              <a:buFont typeface="Wingdings" pitchFamily="-110" charset="2"/>
              <a:buNone/>
              <a:defRPr/>
            </a:pPr>
            <a:r>
              <a:rPr lang="en-US" dirty="0">
                <a:latin typeface="+mn-lt"/>
              </a:rPr>
              <a:t>HTTP flood</a:t>
            </a:r>
          </a:p>
        </p:txBody>
      </p:sp>
      <p:sp>
        <p:nvSpPr>
          <p:cNvPr id="8" name="Text Placeholder 7"/>
          <p:cNvSpPr>
            <a:spLocks noGrp="1"/>
          </p:cNvSpPr>
          <p:nvPr>
            <p:ph type="body" sz="quarter" idx="3"/>
          </p:nvPr>
        </p:nvSpPr>
        <p:spPr>
          <a:xfrm>
            <a:off x="5181600" y="1784345"/>
            <a:ext cx="4259263" cy="744538"/>
          </a:xfrm>
        </p:spPr>
        <p:txBody>
          <a:bodyPr/>
          <a:lstStyle/>
          <a:p>
            <a:pPr>
              <a:defRPr/>
            </a:pPr>
            <a:r>
              <a:rPr lang="en-US" dirty="0" err="1">
                <a:latin typeface="+mn-lt"/>
              </a:rPr>
              <a:t>Slowloris</a:t>
            </a:r>
            <a:endParaRPr lang="en-US" dirty="0">
              <a:latin typeface="+mn-lt"/>
            </a:endParaRPr>
          </a:p>
        </p:txBody>
      </p:sp>
      <p:sp>
        <p:nvSpPr>
          <p:cNvPr id="7" name="Content Placeholder 6"/>
          <p:cNvSpPr>
            <a:spLocks noGrp="1"/>
          </p:cNvSpPr>
          <p:nvPr>
            <p:ph sz="quarter" idx="13"/>
          </p:nvPr>
        </p:nvSpPr>
        <p:spPr>
          <a:xfrm>
            <a:off x="560512" y="2708920"/>
            <a:ext cx="4259263" cy="4032448"/>
          </a:xfrm>
        </p:spPr>
        <p:txBody>
          <a:bodyPr/>
          <a:lstStyle/>
          <a:p>
            <a:pPr eaLnBrk="1" hangingPunct="1">
              <a:buClr>
                <a:schemeClr val="accent6">
                  <a:lumMod val="60000"/>
                  <a:lumOff val="40000"/>
                </a:schemeClr>
              </a:buClr>
              <a:buSzPct val="140000"/>
              <a:buFont typeface="Arial" charset="0"/>
              <a:buChar char="•"/>
              <a:defRPr/>
            </a:pPr>
            <a:r>
              <a:rPr lang="en-US" sz="2000" dirty="0">
                <a:latin typeface="+mn-lt"/>
              </a:rPr>
              <a:t>Attack that bombards Web servers with HTTP requests</a:t>
            </a:r>
          </a:p>
          <a:p>
            <a:pPr eaLnBrk="1" hangingPunct="1">
              <a:buClr>
                <a:schemeClr val="accent6">
                  <a:lumMod val="60000"/>
                  <a:lumOff val="40000"/>
                </a:schemeClr>
              </a:buClr>
              <a:buSzPct val="140000"/>
              <a:buFont typeface="Arial" charset="0"/>
              <a:buChar char="•"/>
              <a:defRPr/>
            </a:pPr>
            <a:r>
              <a:rPr lang="en-US" sz="2000" dirty="0">
                <a:latin typeface="+mn-lt"/>
              </a:rPr>
              <a:t>Consumes considerable resources</a:t>
            </a:r>
          </a:p>
          <a:p>
            <a:pPr eaLnBrk="1" hangingPunct="1">
              <a:buClr>
                <a:schemeClr val="accent6">
                  <a:lumMod val="60000"/>
                  <a:lumOff val="40000"/>
                </a:schemeClr>
              </a:buClr>
              <a:buSzPct val="140000"/>
              <a:buFont typeface="Arial" charset="0"/>
              <a:buChar char="•"/>
              <a:defRPr/>
            </a:pPr>
            <a:r>
              <a:rPr lang="en-US" sz="2000" dirty="0" err="1">
                <a:latin typeface="+mn-lt"/>
              </a:rPr>
              <a:t>Spidering</a:t>
            </a:r>
            <a:endParaRPr lang="en-US" sz="2000" dirty="0">
              <a:latin typeface="+mn-lt"/>
            </a:endParaRPr>
          </a:p>
          <a:p>
            <a:pPr lvl="1" eaLnBrk="1" hangingPunct="1">
              <a:buClr>
                <a:schemeClr val="accent6">
                  <a:lumMod val="60000"/>
                  <a:lumOff val="40000"/>
                </a:schemeClr>
              </a:buClr>
              <a:buSzPct val="140000"/>
              <a:buFont typeface="Arial" charset="0"/>
              <a:buChar char="•"/>
              <a:defRPr/>
            </a:pPr>
            <a:r>
              <a:rPr lang="en-US" dirty="0">
                <a:latin typeface="+mn-lt"/>
              </a:rPr>
              <a:t>Bots starting from a given HTTP link and following all links on the provided Web site in a recursive way </a:t>
            </a:r>
          </a:p>
        </p:txBody>
      </p:sp>
      <p:sp>
        <p:nvSpPr>
          <p:cNvPr id="9" name="Content Placeholder 8"/>
          <p:cNvSpPr>
            <a:spLocks noGrp="1"/>
          </p:cNvSpPr>
          <p:nvPr>
            <p:ph sz="quarter" idx="14"/>
          </p:nvPr>
        </p:nvSpPr>
        <p:spPr>
          <a:xfrm>
            <a:off x="5181600" y="2708920"/>
            <a:ext cx="4259263" cy="3888432"/>
          </a:xfrm>
        </p:spPr>
        <p:txBody>
          <a:bodyPr>
            <a:normAutofit fontScale="92500" lnSpcReduction="20000"/>
          </a:bodyPr>
          <a:lstStyle/>
          <a:p>
            <a:pPr>
              <a:buClr>
                <a:schemeClr val="accent6">
                  <a:lumMod val="60000"/>
                  <a:lumOff val="40000"/>
                </a:schemeClr>
              </a:buClr>
              <a:buSzPct val="140000"/>
              <a:buFont typeface="Arial" charset="0"/>
              <a:buChar char="•"/>
              <a:defRPr/>
            </a:pPr>
            <a:r>
              <a:rPr lang="en-US" dirty="0">
                <a:latin typeface="+mn-lt"/>
              </a:rPr>
              <a:t>Attempts to monopolize by sending HTTP requests that never complete</a:t>
            </a:r>
          </a:p>
          <a:p>
            <a:pPr>
              <a:buClr>
                <a:schemeClr val="accent6">
                  <a:lumMod val="60000"/>
                  <a:lumOff val="40000"/>
                </a:schemeClr>
              </a:buClr>
              <a:buSzPct val="140000"/>
              <a:buFont typeface="Arial" charset="0"/>
              <a:buChar char="•"/>
              <a:defRPr/>
            </a:pPr>
            <a:r>
              <a:rPr lang="en-US" dirty="0">
                <a:latin typeface="+mn-lt"/>
              </a:rPr>
              <a:t>Eventually consumes Web server’s connection capacity</a:t>
            </a:r>
          </a:p>
          <a:p>
            <a:pPr>
              <a:buClr>
                <a:schemeClr val="accent6">
                  <a:lumMod val="60000"/>
                  <a:lumOff val="40000"/>
                </a:schemeClr>
              </a:buClr>
              <a:buSzPct val="140000"/>
              <a:buFont typeface="Arial" charset="0"/>
              <a:buChar char="•"/>
              <a:defRPr/>
            </a:pPr>
            <a:r>
              <a:rPr lang="en-US" dirty="0">
                <a:latin typeface="+mn-lt"/>
              </a:rPr>
              <a:t>Utilizes legitimate HTTP traffic</a:t>
            </a:r>
          </a:p>
          <a:p>
            <a:pPr>
              <a:buClr>
                <a:schemeClr val="accent6">
                  <a:lumMod val="60000"/>
                  <a:lumOff val="40000"/>
                </a:schemeClr>
              </a:buClr>
              <a:buSzPct val="140000"/>
              <a:buFont typeface="Arial" charset="0"/>
              <a:buChar char="•"/>
              <a:defRPr/>
            </a:pPr>
            <a:r>
              <a:rPr lang="en-US" dirty="0">
                <a:latin typeface="+mn-lt"/>
              </a:rPr>
              <a:t>Existing intrusion detection and prevention solutions that  rely on signatures to detect attacks will generally not recognize </a:t>
            </a:r>
            <a:r>
              <a:rPr lang="en-US" dirty="0" err="1">
                <a:latin typeface="+mn-lt"/>
              </a:rPr>
              <a:t>Slowloris</a:t>
            </a:r>
            <a:endParaRPr lang="en-US" dirty="0">
              <a:latin typeface="+mn-lt"/>
            </a:endParaRPr>
          </a:p>
          <a:p>
            <a:pPr eaLnBrk="1" hangingPunct="1">
              <a:buFont typeface="Wingdings" pitchFamily="-110" charset="2"/>
              <a:buChar char=""/>
              <a:defRPr/>
            </a:pPr>
            <a:endParaRPr lang="en-US" dirty="0"/>
          </a:p>
        </p:txBody>
      </p:sp>
      <p:cxnSp>
        <p:nvCxnSpPr>
          <p:cNvPr id="11" name="Straight Connector 10"/>
          <p:cNvCxnSpPr/>
          <p:nvPr/>
        </p:nvCxnSpPr>
        <p:spPr>
          <a:xfrm rot="5400000">
            <a:off x="2781301" y="4305300"/>
            <a:ext cx="4191000" cy="3175"/>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33627" y="-171400"/>
            <a:ext cx="8915400" cy="1600200"/>
          </a:xfrm>
        </p:spPr>
        <p:txBody>
          <a:bodyPr/>
          <a:lstStyle/>
          <a:p>
            <a:pPr eaLnBrk="1" fontAlgn="auto" hangingPunct="1">
              <a:spcAft>
                <a:spcPts val="0"/>
              </a:spcAft>
              <a:defRPr/>
            </a:pPr>
            <a:r>
              <a:rPr lang="en-US" dirty="0">
                <a:solidFill>
                  <a:schemeClr val="accent6">
                    <a:lumMod val="40000"/>
                    <a:lumOff val="60000"/>
                  </a:schemeClr>
                </a:solidFill>
              </a:rPr>
              <a:t>Reflection Attacks</a:t>
            </a:r>
          </a:p>
        </p:txBody>
      </p:sp>
      <p:sp>
        <p:nvSpPr>
          <p:cNvPr id="229379" name="Rectangle 3"/>
          <p:cNvSpPr>
            <a:spLocks noGrp="1" noChangeArrowheads="1"/>
          </p:cNvSpPr>
          <p:nvPr>
            <p:ph idx="1"/>
          </p:nvPr>
        </p:nvSpPr>
        <p:spPr>
          <a:xfrm>
            <a:off x="560512" y="1746200"/>
            <a:ext cx="8915400" cy="5013176"/>
          </a:xfrm>
        </p:spPr>
        <p:txBody>
          <a:bodyPr>
            <a:normAutofit fontScale="92500" lnSpcReduction="10000"/>
          </a:bodyPr>
          <a:lstStyle/>
          <a:p>
            <a:pPr eaLnBrk="1" fontAlgn="auto" hangingPunct="1">
              <a:spcBef>
                <a:spcPts val="176"/>
              </a:spcBef>
              <a:spcAft>
                <a:spcPts val="1200"/>
              </a:spcAft>
              <a:buClr>
                <a:schemeClr val="accent6">
                  <a:lumMod val="60000"/>
                  <a:lumOff val="40000"/>
                </a:schemeClr>
              </a:buClr>
              <a:buSzPct val="140000"/>
              <a:buFont typeface="Arial" charset="0"/>
              <a:buChar char="•"/>
              <a:defRPr/>
            </a:pPr>
            <a:r>
              <a:rPr lang="en-US" sz="2800" dirty="0">
                <a:latin typeface="+mn-lt"/>
              </a:rPr>
              <a:t>Attacker sends packets to a known service on the intermediary with a spoofed source address of the actual target system</a:t>
            </a:r>
          </a:p>
          <a:p>
            <a:pPr eaLnBrk="1" fontAlgn="auto" hangingPunct="1">
              <a:spcBef>
                <a:spcPts val="176"/>
              </a:spcBef>
              <a:spcAft>
                <a:spcPts val="1200"/>
              </a:spcAft>
              <a:buClr>
                <a:schemeClr val="accent6">
                  <a:lumMod val="60000"/>
                  <a:lumOff val="40000"/>
                </a:schemeClr>
              </a:buClr>
              <a:buSzPct val="140000"/>
              <a:buFont typeface="Arial" charset="0"/>
              <a:buChar char="•"/>
              <a:defRPr/>
            </a:pPr>
            <a:r>
              <a:rPr lang="en-US" sz="2800" dirty="0">
                <a:latin typeface="+mn-lt"/>
              </a:rPr>
              <a:t>When intermediary responds, the response is sent to the target</a:t>
            </a:r>
          </a:p>
          <a:p>
            <a:pPr eaLnBrk="1" fontAlgn="auto" hangingPunct="1">
              <a:spcBef>
                <a:spcPts val="176"/>
              </a:spcBef>
              <a:spcAft>
                <a:spcPts val="1200"/>
              </a:spcAft>
              <a:buClr>
                <a:schemeClr val="accent6">
                  <a:lumMod val="60000"/>
                  <a:lumOff val="40000"/>
                </a:schemeClr>
              </a:buClr>
              <a:buSzPct val="140000"/>
              <a:buFont typeface="Arial" charset="0"/>
              <a:buChar char="•"/>
              <a:defRPr/>
            </a:pPr>
            <a:r>
              <a:rPr lang="en-US" sz="2800" dirty="0">
                <a:latin typeface="+mn-lt"/>
              </a:rPr>
              <a:t>“Reflects” the attack off the intermediary (reflector)</a:t>
            </a:r>
          </a:p>
          <a:p>
            <a:pPr eaLnBrk="1" fontAlgn="auto" hangingPunct="1">
              <a:spcBef>
                <a:spcPts val="176"/>
              </a:spcBef>
              <a:spcAft>
                <a:spcPts val="1200"/>
              </a:spcAft>
              <a:buClr>
                <a:schemeClr val="accent6">
                  <a:lumMod val="60000"/>
                  <a:lumOff val="40000"/>
                </a:schemeClr>
              </a:buClr>
              <a:buSzPct val="140000"/>
              <a:buFont typeface="Arial" charset="0"/>
              <a:buChar char="•"/>
              <a:defRPr/>
            </a:pPr>
            <a:r>
              <a:rPr lang="en-US" sz="2800" dirty="0">
                <a:latin typeface="+mn-lt"/>
              </a:rPr>
              <a:t>Goal is to generate enough volumes of packets to flood the link to the target system without alerting the intermediary</a:t>
            </a:r>
          </a:p>
          <a:p>
            <a:pPr eaLnBrk="1" fontAlgn="auto" hangingPunct="1">
              <a:spcBef>
                <a:spcPts val="176"/>
              </a:spcBef>
              <a:spcAft>
                <a:spcPts val="1200"/>
              </a:spcAft>
              <a:buClr>
                <a:schemeClr val="accent6">
                  <a:lumMod val="60000"/>
                  <a:lumOff val="40000"/>
                </a:schemeClr>
              </a:buClr>
              <a:buSzPct val="140000"/>
              <a:buFont typeface="Arial" charset="0"/>
              <a:buChar char="•"/>
              <a:defRPr/>
            </a:pPr>
            <a:r>
              <a:rPr lang="en-US" sz="2800" dirty="0">
                <a:latin typeface="+mn-lt"/>
              </a:rPr>
              <a:t>The basic defense against these attacks is blocking spoofed-source packets</a:t>
            </a:r>
          </a:p>
          <a:p>
            <a:pPr eaLnBrk="1" fontAlgn="auto" hangingPunct="1">
              <a:spcAft>
                <a:spcPts val="0"/>
              </a:spcAft>
              <a:buFont typeface="Wingdings" pitchFamily="2" charset="2"/>
              <a:buChar char=""/>
              <a:defRPr/>
            </a:pPr>
            <a:endParaRPr lang="en-US" dirty="0">
              <a:ea typeface="+mn-ea"/>
              <a:cs typeface="+mn-cs"/>
            </a:endParaRPr>
          </a:p>
          <a:p>
            <a:pPr eaLnBrk="1" fontAlgn="auto" hangingPunct="1">
              <a:spcAft>
                <a:spcPts val="0"/>
              </a:spcAft>
              <a:buFont typeface="Wingdings" pitchFamily="2" charset="2"/>
              <a:buChar char=""/>
              <a:defRPr/>
            </a:pPr>
            <a:endParaRPr lang="en-US" dirty="0">
              <a:ea typeface="+mn-ea"/>
              <a:cs typeface="+mn-cs"/>
            </a:endParaRPr>
          </a:p>
          <a:p>
            <a:pPr eaLnBrk="1" fontAlgn="auto" hangingPunct="1">
              <a:spcAft>
                <a:spcPts val="0"/>
              </a:spcAft>
              <a:buFont typeface="Wingdings" pitchFamily="2" charset="2"/>
              <a:buChar char=""/>
              <a:defRPr/>
            </a:pPr>
            <a:endParaRPr lang="en-US" dirty="0">
              <a:ea typeface="+mn-ea"/>
              <a:cs typeface="+mn-cs"/>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533400" y="304800"/>
            <a:ext cx="8915400" cy="1600200"/>
          </a:xfrm>
        </p:spPr>
        <p:txBody>
          <a:bodyPr/>
          <a:lstStyle/>
          <a:p>
            <a:pPr eaLnBrk="1" fontAlgn="auto" hangingPunct="1">
              <a:spcAft>
                <a:spcPts val="0"/>
              </a:spcAft>
              <a:defRPr/>
            </a:pPr>
            <a:r>
              <a:rPr lang="en-GB" dirty="0">
                <a:solidFill>
                  <a:schemeClr val="accent6">
                    <a:lumMod val="40000"/>
                    <a:lumOff val="60000"/>
                  </a:schemeClr>
                </a:solidFill>
                <a:ea typeface="+mj-ea"/>
                <a:cs typeface="+mj-cs"/>
              </a:rPr>
              <a:t>Denial-of-Service (</a:t>
            </a:r>
            <a:r>
              <a:rPr lang="en-GB" dirty="0" err="1">
                <a:solidFill>
                  <a:schemeClr val="accent6">
                    <a:lumMod val="40000"/>
                    <a:lumOff val="60000"/>
                  </a:schemeClr>
                </a:solidFill>
                <a:ea typeface="+mj-ea"/>
                <a:cs typeface="+mj-cs"/>
              </a:rPr>
              <a:t>DoS</a:t>
            </a:r>
            <a:r>
              <a:rPr lang="en-GB" dirty="0">
                <a:solidFill>
                  <a:schemeClr val="accent6">
                    <a:lumMod val="40000"/>
                    <a:lumOff val="60000"/>
                  </a:schemeClr>
                </a:solidFill>
                <a:ea typeface="+mj-ea"/>
                <a:cs typeface="+mj-cs"/>
              </a:rPr>
              <a:t>) Attack</a:t>
            </a:r>
            <a:endParaRPr lang="en-AU" dirty="0">
              <a:solidFill>
                <a:schemeClr val="accent6">
                  <a:lumMod val="40000"/>
                  <a:lumOff val="60000"/>
                </a:schemeClr>
              </a:solidFill>
              <a:ea typeface="+mj-ea"/>
              <a:cs typeface="+mj-cs"/>
            </a:endParaRPr>
          </a:p>
        </p:txBody>
      </p:sp>
      <p:sp>
        <p:nvSpPr>
          <p:cNvPr id="200707" name="Rectangle 3"/>
          <p:cNvSpPr>
            <a:spLocks noGrp="1" noChangeArrowheads="1"/>
          </p:cNvSpPr>
          <p:nvPr>
            <p:ph idx="1"/>
          </p:nvPr>
        </p:nvSpPr>
        <p:spPr>
          <a:xfrm>
            <a:off x="344488" y="2493370"/>
            <a:ext cx="8832850" cy="4343400"/>
          </a:xfrm>
        </p:spPr>
        <p:txBody>
          <a:bodyPr/>
          <a:lstStyle/>
          <a:p>
            <a:pPr eaLnBrk="1" fontAlgn="auto" hangingPunct="1">
              <a:spcAft>
                <a:spcPts val="0"/>
              </a:spcAft>
              <a:buFont typeface="Wingdings" pitchFamily="-107" charset="2"/>
              <a:buNone/>
              <a:defRPr/>
            </a:pPr>
            <a:r>
              <a:rPr lang="en-US" dirty="0">
                <a:effectLst>
                  <a:outerShdw blurRad="38100" dist="38100" dir="2700000" algn="tl">
                    <a:srgbClr val="000000">
                      <a:alpha val="43137"/>
                    </a:srgbClr>
                  </a:outerShdw>
                </a:effectLst>
                <a:latin typeface="+mn-lt"/>
                <a:ea typeface="+mn-ea"/>
                <a:cs typeface="+mn-cs"/>
              </a:rPr>
              <a:t>	</a:t>
            </a:r>
            <a:r>
              <a:rPr lang="en-US" sz="2800" dirty="0">
                <a:effectLst>
                  <a:outerShdw blurRad="38100" dist="38100" dir="2700000" algn="tl">
                    <a:srgbClr val="000000">
                      <a:alpha val="43137"/>
                    </a:srgbClr>
                  </a:outerShdw>
                </a:effectLst>
                <a:latin typeface="+mn-lt"/>
                <a:ea typeface="+mn-ea"/>
                <a:cs typeface="+mn-cs"/>
              </a:rPr>
              <a:t>The NIST Computer Security Incident Handling Guide defines a </a:t>
            </a:r>
            <a:r>
              <a:rPr lang="en-US" sz="2800" dirty="0" err="1">
                <a:effectLst>
                  <a:outerShdw blurRad="38100" dist="38100" dir="2700000" algn="tl">
                    <a:srgbClr val="000000">
                      <a:alpha val="43137"/>
                    </a:srgbClr>
                  </a:outerShdw>
                </a:effectLst>
                <a:latin typeface="+mn-lt"/>
                <a:ea typeface="+mn-ea"/>
                <a:cs typeface="+mn-cs"/>
              </a:rPr>
              <a:t>DoS</a:t>
            </a:r>
            <a:r>
              <a:rPr lang="en-US" sz="2800" dirty="0">
                <a:effectLst>
                  <a:outerShdw blurRad="38100" dist="38100" dir="2700000" algn="tl">
                    <a:srgbClr val="000000">
                      <a:alpha val="43137"/>
                    </a:srgbClr>
                  </a:outerShdw>
                </a:effectLst>
                <a:latin typeface="+mn-lt"/>
                <a:ea typeface="+mn-ea"/>
                <a:cs typeface="+mn-cs"/>
              </a:rPr>
              <a:t> attack as: </a:t>
            </a:r>
            <a:endParaRPr lang="en-US" sz="900" dirty="0">
              <a:effectLst>
                <a:outerShdw blurRad="38100" dist="38100" dir="2700000" algn="tl">
                  <a:srgbClr val="000000">
                    <a:alpha val="43137"/>
                  </a:srgbClr>
                </a:outerShdw>
              </a:effectLst>
              <a:latin typeface="+mn-lt"/>
              <a:ea typeface="+mn-ea"/>
              <a:cs typeface="+mn-cs"/>
            </a:endParaRPr>
          </a:p>
          <a:p>
            <a:pPr eaLnBrk="1" fontAlgn="auto" hangingPunct="1">
              <a:spcAft>
                <a:spcPts val="0"/>
              </a:spcAft>
              <a:buFont typeface="Wingdings" pitchFamily="-107" charset="2"/>
              <a:buNone/>
              <a:defRPr/>
            </a:pPr>
            <a:endParaRPr lang="en-US" sz="900" dirty="0">
              <a:effectLst>
                <a:outerShdw blurRad="38100" dist="38100" dir="2700000" algn="tl">
                  <a:srgbClr val="000000">
                    <a:alpha val="43137"/>
                  </a:srgbClr>
                </a:outerShdw>
              </a:effectLst>
              <a:latin typeface="+mn-lt"/>
              <a:ea typeface="+mn-ea"/>
              <a:cs typeface="+mn-cs"/>
            </a:endParaRPr>
          </a:p>
          <a:p>
            <a:pPr eaLnBrk="1" fontAlgn="auto" hangingPunct="1">
              <a:spcAft>
                <a:spcPts val="0"/>
              </a:spcAft>
              <a:buFont typeface="Wingdings" pitchFamily="-107" charset="2"/>
              <a:buNone/>
              <a:defRPr/>
            </a:pPr>
            <a:r>
              <a:rPr lang="en-US" dirty="0">
                <a:effectLst>
                  <a:outerShdw blurRad="38100" dist="38100" dir="2700000" algn="tl">
                    <a:srgbClr val="000000">
                      <a:alpha val="43137"/>
                    </a:srgbClr>
                  </a:outerShdw>
                </a:effectLst>
                <a:latin typeface="+mn-lt"/>
                <a:ea typeface="+mn-ea"/>
                <a:cs typeface="+mn-cs"/>
              </a:rPr>
              <a:t>	</a:t>
            </a:r>
            <a:r>
              <a:rPr lang="en-US" sz="2800" dirty="0">
                <a:effectLst>
                  <a:outerShdw blurRad="38100" dist="38100" dir="2700000" algn="tl">
                    <a:srgbClr val="000000">
                      <a:alpha val="43137"/>
                    </a:srgbClr>
                  </a:outerShdw>
                </a:effectLst>
                <a:latin typeface="+mn-lt"/>
                <a:ea typeface="+mn-ea"/>
                <a:cs typeface="+mn-cs"/>
              </a:rPr>
              <a:t>“An action that prevents or impairs the authorized use of networks, systems, or applications by exhausting resources such as central processing units (CPU), memory, bandwidth, and disk space.”</a:t>
            </a:r>
            <a:endParaRPr lang="en-AU" sz="2800" dirty="0">
              <a:effectLst>
                <a:outerShdw blurRad="38100" dist="38100" dir="2700000" algn="tl">
                  <a:srgbClr val="000000">
                    <a:alpha val="43137"/>
                  </a:srgbClr>
                </a:outerShdw>
              </a:effectLst>
              <a:latin typeface="+mn-lt"/>
              <a:ea typeface="+mn-ea"/>
              <a:cs typeface="+mn-cs"/>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27038" b="20197"/>
          <a:stretch/>
        </p:blipFill>
        <p:spPr>
          <a:xfrm>
            <a:off x="-326793" y="-99392"/>
            <a:ext cx="10362915" cy="7076261"/>
          </a:xfrm>
          <a:prstGeom prst="rect">
            <a:avLst/>
          </a:prstGeom>
        </p:spPr>
      </p:pic>
    </p:spTree>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5294" t="14912" r="10557" b="14788"/>
          <a:stretch/>
        </p:blipFill>
        <p:spPr>
          <a:xfrm>
            <a:off x="272481" y="476672"/>
            <a:ext cx="9258410" cy="5976664"/>
          </a:xfrm>
          <a:prstGeom prst="rect">
            <a:avLst/>
          </a:prstGeom>
          <a:solidFill>
            <a:schemeClr val="tx1"/>
          </a:solidFill>
        </p:spPr>
      </p:pic>
    </p:spTree>
  </p:cSld>
  <p:clrMapOvr>
    <a:masterClrMapping/>
  </p:clrMapOvr>
  <p:transition>
    <p:pull dir="l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495300" y="0"/>
            <a:ext cx="8915400" cy="1340768"/>
          </a:xfrm>
        </p:spPr>
        <p:txBody>
          <a:bodyPr/>
          <a:lstStyle/>
          <a:p>
            <a:pPr eaLnBrk="1" fontAlgn="auto" hangingPunct="1">
              <a:spcAft>
                <a:spcPts val="0"/>
              </a:spcAft>
              <a:defRPr/>
            </a:pPr>
            <a:r>
              <a:rPr lang="en-US" dirty="0">
                <a:solidFill>
                  <a:schemeClr val="accent6">
                    <a:lumMod val="40000"/>
                    <a:lumOff val="60000"/>
                  </a:schemeClr>
                </a:solidFill>
              </a:rPr>
              <a:t>DNS Amplification Attacks</a:t>
            </a:r>
          </a:p>
        </p:txBody>
      </p:sp>
      <p:sp>
        <p:nvSpPr>
          <p:cNvPr id="235523" name="Rectangle 3"/>
          <p:cNvSpPr>
            <a:spLocks noGrp="1" noChangeArrowheads="1"/>
          </p:cNvSpPr>
          <p:nvPr>
            <p:ph idx="1"/>
          </p:nvPr>
        </p:nvSpPr>
        <p:spPr>
          <a:xfrm>
            <a:off x="488504" y="1700808"/>
            <a:ext cx="8915400" cy="4876800"/>
          </a:xfrm>
        </p:spPr>
        <p:txBody>
          <a:bodyPr wrap="square" numCol="1" anchor="t" anchorCtr="0" compatLnSpc="1">
            <a:prstTxWarp prst="textNoShape">
              <a:avLst/>
            </a:prstTxWarp>
            <a:normAutofit/>
          </a:bodyPr>
          <a:lstStyle/>
          <a:p>
            <a:pPr eaLnBrk="1" hangingPunct="1">
              <a:lnSpc>
                <a:spcPct val="120000"/>
              </a:lnSpc>
              <a:spcBef>
                <a:spcPts val="600"/>
              </a:spcBef>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Use packets directed at a legitimate DNS server as the intermediary system</a:t>
            </a:r>
          </a:p>
          <a:p>
            <a:pPr eaLnBrk="1" hangingPunct="1">
              <a:lnSpc>
                <a:spcPct val="120000"/>
              </a:lnSpc>
              <a:spcBef>
                <a:spcPts val="600"/>
              </a:spcBef>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Attacker creates a series of DNS requests containing the spoofed source address of the target system</a:t>
            </a:r>
          </a:p>
          <a:p>
            <a:pPr eaLnBrk="1" hangingPunct="1">
              <a:lnSpc>
                <a:spcPct val="120000"/>
              </a:lnSpc>
              <a:spcBef>
                <a:spcPts val="600"/>
              </a:spcBef>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Exploit DNS behavior to convert a small request to a much larger response (amplification)</a:t>
            </a:r>
          </a:p>
          <a:p>
            <a:pPr eaLnBrk="1" hangingPunct="1">
              <a:lnSpc>
                <a:spcPct val="120000"/>
              </a:lnSpc>
              <a:spcBef>
                <a:spcPts val="600"/>
              </a:spcBef>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Target is flooded with responses</a:t>
            </a:r>
          </a:p>
          <a:p>
            <a:pPr eaLnBrk="1" hangingPunct="1">
              <a:lnSpc>
                <a:spcPct val="120000"/>
              </a:lnSpc>
              <a:spcBef>
                <a:spcPts val="600"/>
              </a:spcBef>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Basic defense against this attack is to prevent the use of spoofed source addresses</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88504" y="-243408"/>
            <a:ext cx="8915400" cy="1512168"/>
          </a:xfrm>
        </p:spPr>
        <p:txBody>
          <a:bodyPr/>
          <a:lstStyle/>
          <a:p>
            <a:pPr eaLnBrk="1" fontAlgn="auto" hangingPunct="1">
              <a:spcAft>
                <a:spcPts val="0"/>
              </a:spcAft>
              <a:defRPr/>
            </a:pPr>
            <a:r>
              <a:rPr lang="en-US" dirty="0" err="1">
                <a:solidFill>
                  <a:schemeClr val="accent6">
                    <a:lumMod val="40000"/>
                    <a:lumOff val="60000"/>
                  </a:schemeClr>
                </a:solidFill>
                <a:ea typeface="+mj-ea"/>
                <a:cs typeface="+mj-cs"/>
              </a:rPr>
              <a:t>DoS</a:t>
            </a:r>
            <a:r>
              <a:rPr lang="en-US" dirty="0">
                <a:solidFill>
                  <a:schemeClr val="accent6">
                    <a:lumMod val="40000"/>
                    <a:lumOff val="60000"/>
                  </a:schemeClr>
                </a:solidFill>
                <a:ea typeface="+mj-ea"/>
                <a:cs typeface="+mj-cs"/>
              </a:rPr>
              <a:t> Attack Defenses</a:t>
            </a:r>
          </a:p>
        </p:txBody>
      </p:sp>
      <p:sp>
        <p:nvSpPr>
          <p:cNvPr id="237571" name="Rectangle 3"/>
          <p:cNvSpPr>
            <a:spLocks noGrp="1" noChangeArrowheads="1"/>
          </p:cNvSpPr>
          <p:nvPr>
            <p:ph sz="half" idx="2"/>
          </p:nvPr>
        </p:nvSpPr>
        <p:spPr>
          <a:xfrm>
            <a:off x="6855" y="2725367"/>
            <a:ext cx="4259263" cy="3979862"/>
          </a:xfrm>
        </p:spPr>
        <p:txBody>
          <a:bodyPr wrap="square" numCol="1" anchor="t" anchorCtr="0" compatLnSpc="1">
            <a:prstTxWarp prst="textNoShape">
              <a:avLst/>
            </a:prstTxWarp>
            <a:normAutofit/>
          </a:bodyPr>
          <a:lstStyle/>
          <a:p>
            <a:pPr eaLnBrk="1" hangingPunct="1">
              <a:lnSpc>
                <a:spcPct val="130000"/>
              </a:lnSpc>
              <a:buClr>
                <a:schemeClr val="accent6">
                  <a:lumMod val="60000"/>
                  <a:lumOff val="40000"/>
                </a:schemeClr>
              </a:buClr>
              <a:buSzPct val="140000"/>
              <a:buFont typeface="Arial" charset="0"/>
              <a:buChar char="•"/>
              <a:defRPr/>
            </a:pPr>
            <a:r>
              <a:rPr lang="en-US" sz="2200" dirty="0">
                <a:latin typeface="+mn-lt"/>
                <a:ea typeface="ＭＳ Ｐゴシック" pitchFamily="-1" charset="-128"/>
                <a:cs typeface="ＭＳ Ｐゴシック" pitchFamily="-1" charset="-128"/>
              </a:rPr>
              <a:t>These attacks cannot be prevented entirely</a:t>
            </a:r>
          </a:p>
          <a:p>
            <a:pPr eaLnBrk="1" hangingPunct="1">
              <a:lnSpc>
                <a:spcPct val="130000"/>
              </a:lnSpc>
              <a:buClr>
                <a:schemeClr val="accent6">
                  <a:lumMod val="60000"/>
                  <a:lumOff val="40000"/>
                </a:schemeClr>
              </a:buClr>
              <a:buSzPct val="140000"/>
              <a:buFont typeface="Arial" charset="0"/>
              <a:buChar char="•"/>
              <a:defRPr/>
            </a:pPr>
            <a:r>
              <a:rPr lang="en-US" sz="2200" dirty="0">
                <a:latin typeface="+mn-lt"/>
                <a:ea typeface="ＭＳ Ｐゴシック" pitchFamily="-1" charset="-128"/>
                <a:cs typeface="ＭＳ Ｐゴシック" pitchFamily="-1" charset="-128"/>
              </a:rPr>
              <a:t>High traffic volumes may be legitimate</a:t>
            </a:r>
          </a:p>
          <a:p>
            <a:pPr lvl="1" eaLnBrk="1" hangingPunct="1">
              <a:lnSpc>
                <a:spcPct val="130000"/>
              </a:lnSpc>
              <a:buClr>
                <a:schemeClr val="accent6">
                  <a:lumMod val="60000"/>
                  <a:lumOff val="40000"/>
                </a:schemeClr>
              </a:buClr>
              <a:buSzPct val="140000"/>
              <a:buFont typeface="Arial" charset="0"/>
              <a:buChar char="•"/>
              <a:defRPr/>
            </a:pPr>
            <a:r>
              <a:rPr lang="en-US" dirty="0">
                <a:latin typeface="+mn-lt"/>
              </a:rPr>
              <a:t>High publicity about a specific site</a:t>
            </a:r>
          </a:p>
          <a:p>
            <a:pPr lvl="1" eaLnBrk="1" hangingPunct="1">
              <a:lnSpc>
                <a:spcPct val="130000"/>
              </a:lnSpc>
              <a:buClr>
                <a:schemeClr val="accent6">
                  <a:lumMod val="60000"/>
                  <a:lumOff val="40000"/>
                </a:schemeClr>
              </a:buClr>
              <a:buSzPct val="140000"/>
              <a:buFont typeface="Arial" charset="0"/>
              <a:buChar char="•"/>
              <a:defRPr/>
            </a:pPr>
            <a:r>
              <a:rPr lang="en-US" dirty="0">
                <a:latin typeface="+mn-lt"/>
              </a:rPr>
              <a:t>Activity on a very popular site</a:t>
            </a:r>
          </a:p>
          <a:p>
            <a:pPr lvl="1" eaLnBrk="1" hangingPunct="1">
              <a:lnSpc>
                <a:spcPct val="130000"/>
              </a:lnSpc>
              <a:buClr>
                <a:schemeClr val="accent6">
                  <a:lumMod val="60000"/>
                  <a:lumOff val="40000"/>
                </a:schemeClr>
              </a:buClr>
              <a:buSzPct val="140000"/>
              <a:buFont typeface="Arial" charset="0"/>
              <a:buChar char="•"/>
              <a:defRPr/>
            </a:pPr>
            <a:r>
              <a:rPr lang="en-US" dirty="0">
                <a:latin typeface="+mn-lt"/>
              </a:rPr>
              <a:t>Described as </a:t>
            </a:r>
            <a:r>
              <a:rPr lang="en-US" i="1" dirty="0" err="1">
                <a:latin typeface="+mn-lt"/>
              </a:rPr>
              <a:t>slashdotted</a:t>
            </a:r>
            <a:r>
              <a:rPr lang="en-US" i="1" dirty="0">
                <a:latin typeface="+mn-lt"/>
              </a:rPr>
              <a:t>, flash crowd, or flash event</a:t>
            </a:r>
            <a:r>
              <a:rPr lang="en-US" sz="2000" dirty="0">
                <a:effectLst>
                  <a:outerShdw blurRad="38100" dist="38100" dir="2700000" algn="tl">
                    <a:srgbClr val="0064E2"/>
                  </a:outerShdw>
                </a:effectLst>
              </a:rPr>
              <a:t>	</a:t>
            </a:r>
          </a:p>
          <a:p>
            <a:pPr lvl="1" eaLnBrk="1" hangingPunct="1">
              <a:lnSpc>
                <a:spcPct val="80000"/>
              </a:lnSpc>
              <a:buFont typeface="Wingdings" pitchFamily="-1" charset="2"/>
              <a:buChar char=""/>
              <a:defRPr/>
            </a:pPr>
            <a:endParaRPr lang="en-US" sz="2000" dirty="0">
              <a:effectLst>
                <a:outerShdw blurRad="38100" dist="38100" dir="2700000" algn="tl">
                  <a:srgbClr val="0064E2"/>
                </a:outerShdw>
              </a:effectLst>
            </a:endParaRPr>
          </a:p>
        </p:txBody>
      </p:sp>
      <p:graphicFrame>
        <p:nvGraphicFramePr>
          <p:cNvPr id="4" name="Diagram 3"/>
          <p:cNvGraphicFramePr/>
          <p:nvPr>
            <p:extLst>
              <p:ext uri="{D42A27DB-BD31-4B8C-83A1-F6EECF244321}">
                <p14:modId xmlns:p14="http://schemas.microsoft.com/office/powerpoint/2010/main" val="1074979784"/>
              </p:ext>
            </p:extLst>
          </p:nvPr>
        </p:nvGraphicFramePr>
        <p:xfrm>
          <a:off x="4114800" y="2286000"/>
          <a:ext cx="5638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733800" y="1676400"/>
            <a:ext cx="6172200" cy="738664"/>
          </a:xfrm>
          <a:prstGeom prst="rect">
            <a:avLst/>
          </a:prstGeom>
          <a:noFill/>
        </p:spPr>
        <p:txBody>
          <a:bodyPr>
            <a:prstTxWarp prst="textNoShape">
              <a:avLst/>
            </a:prstTxWarp>
            <a:spAutoFit/>
          </a:bodyPr>
          <a:lstStyle/>
          <a:p>
            <a:r>
              <a:rPr lang="en-US" sz="2400" dirty="0">
                <a:effectLst>
                  <a:outerShdw blurRad="38100" dist="38100" dir="2700000" algn="tl">
                    <a:srgbClr val="0064E2"/>
                  </a:outerShdw>
                </a:effectLst>
                <a:latin typeface="+mn-lt"/>
                <a:ea typeface="ＭＳ Ｐゴシック" pitchFamily="1" charset="-128"/>
                <a:cs typeface="ＭＳ Ｐゴシック" pitchFamily="1" charset="-128"/>
              </a:rPr>
              <a:t>Four lines of defense against </a:t>
            </a:r>
            <a:r>
              <a:rPr lang="en-US" sz="2400" dirty="0" err="1">
                <a:effectLst>
                  <a:outerShdw blurRad="38100" dist="38100" dir="2700000" algn="tl">
                    <a:srgbClr val="0064E2"/>
                  </a:outerShdw>
                </a:effectLst>
                <a:latin typeface="+mn-lt"/>
                <a:ea typeface="ＭＳ Ｐゴシック" pitchFamily="1" charset="-128"/>
                <a:cs typeface="ＭＳ Ｐゴシック" pitchFamily="1" charset="-128"/>
              </a:rPr>
              <a:t>DDoS</a:t>
            </a:r>
            <a:r>
              <a:rPr lang="en-US" sz="2400" dirty="0">
                <a:effectLst>
                  <a:outerShdw blurRad="38100" dist="38100" dir="2700000" algn="tl">
                    <a:srgbClr val="0064E2"/>
                  </a:outerShdw>
                </a:effectLst>
                <a:latin typeface="+mn-lt"/>
                <a:ea typeface="ＭＳ Ｐゴシック" pitchFamily="1" charset="-128"/>
                <a:cs typeface="ＭＳ Ｐゴシック" pitchFamily="1" charset="-128"/>
              </a:rPr>
              <a:t> attacks</a:t>
            </a:r>
          </a:p>
          <a:p>
            <a:endParaRPr lang="en-US"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560512" y="-459432"/>
            <a:ext cx="8915400" cy="1600200"/>
          </a:xfrm>
        </p:spPr>
        <p:txBody>
          <a:bodyPr wrap="square" numCol="1" anchorCtr="0" compatLnSpc="1">
            <a:prstTxWarp prst="textNoShape">
              <a:avLst/>
            </a:prstTxWarp>
          </a:bodyPr>
          <a:lstStyle/>
          <a:p>
            <a:pPr eaLnBrk="1" hangingPunct="1">
              <a:defRPr/>
            </a:pPr>
            <a:r>
              <a:rPr lang="en-US" dirty="0" err="1">
                <a:solidFill>
                  <a:schemeClr val="accent6">
                    <a:lumMod val="40000"/>
                    <a:lumOff val="60000"/>
                  </a:schemeClr>
                </a:solidFill>
              </a:rPr>
              <a:t>DoS</a:t>
            </a:r>
            <a:r>
              <a:rPr lang="en-US" dirty="0">
                <a:solidFill>
                  <a:schemeClr val="accent6">
                    <a:lumMod val="40000"/>
                    <a:lumOff val="60000"/>
                  </a:schemeClr>
                </a:solidFill>
              </a:rPr>
              <a:t> Attack Prevention</a:t>
            </a:r>
          </a:p>
        </p:txBody>
      </p:sp>
      <p:sp>
        <p:nvSpPr>
          <p:cNvPr id="239619" name="Rectangle 3"/>
          <p:cNvSpPr>
            <a:spLocks noGrp="1" noChangeArrowheads="1"/>
          </p:cNvSpPr>
          <p:nvPr>
            <p:ph idx="1"/>
          </p:nvPr>
        </p:nvSpPr>
        <p:spPr>
          <a:xfrm>
            <a:off x="457200" y="1556792"/>
            <a:ext cx="8915400" cy="5301208"/>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Block spoofed source addresses</a:t>
            </a:r>
          </a:p>
          <a:p>
            <a:pPr lvl="2" eaLnBrk="1" hangingPunct="1">
              <a:lnSpc>
                <a:spcPct val="90000"/>
              </a:lnSpc>
              <a:buClr>
                <a:schemeClr val="accent6">
                  <a:lumMod val="60000"/>
                  <a:lumOff val="40000"/>
                </a:schemeClr>
              </a:buClr>
              <a:buSzPct val="140000"/>
              <a:buFont typeface="Arial" charset="0"/>
              <a:buChar char="•"/>
              <a:defRPr/>
            </a:pPr>
            <a:r>
              <a:rPr lang="en-US" sz="2000" dirty="0">
                <a:effectLst>
                  <a:outerShdw blurRad="38100" dist="38100" dir="2700000" algn="tl">
                    <a:srgbClr val="0064E2"/>
                  </a:outerShdw>
                </a:effectLst>
                <a:latin typeface="+mn-lt"/>
                <a:ea typeface="ＭＳ Ｐゴシック" pitchFamily="-1" charset="-128"/>
              </a:rPr>
              <a:t>On routers as close to source as possible</a:t>
            </a:r>
          </a:p>
          <a:p>
            <a:pPr marL="342900" lvl="1" indent="-342900" eaLnBrk="1" hangingPunct="1">
              <a:lnSpc>
                <a:spcPct val="90000"/>
              </a:lnSpc>
              <a:spcBef>
                <a:spcPts val="2000"/>
              </a:spcBef>
              <a:buClr>
                <a:schemeClr val="accent6">
                  <a:lumMod val="60000"/>
                  <a:lumOff val="40000"/>
                </a:schemeClr>
              </a:buClr>
              <a:buSzPct val="140000"/>
              <a:buFont typeface="Arial" charset="0"/>
              <a:buChar char="•"/>
              <a:defRPr/>
            </a:pPr>
            <a:r>
              <a:rPr lang="en-US" sz="2400" dirty="0">
                <a:effectLst>
                  <a:outerShdw blurRad="38100" dist="38100" dir="2700000" algn="tl">
                    <a:srgbClr val="0064E2"/>
                  </a:outerShdw>
                </a:effectLst>
                <a:latin typeface="+mn-lt"/>
              </a:rPr>
              <a:t>Filters may be used to ensure path back to the claimed source address is the one being used by the current packet</a:t>
            </a:r>
          </a:p>
          <a:p>
            <a:pPr lvl="2">
              <a:lnSpc>
                <a:spcPct val="90000"/>
              </a:lnSpc>
              <a:buClr>
                <a:schemeClr val="accent6">
                  <a:lumMod val="60000"/>
                  <a:lumOff val="40000"/>
                </a:schemeClr>
              </a:buClr>
              <a:buSzPct val="140000"/>
              <a:buFont typeface="Arial" charset="0"/>
              <a:buChar char="•"/>
              <a:defRPr/>
            </a:pPr>
            <a:r>
              <a:rPr lang="en-US" sz="2000" dirty="0">
                <a:effectLst>
                  <a:outerShdw blurRad="38100" dist="38100" dir="2700000" algn="tl">
                    <a:srgbClr val="0064E2"/>
                  </a:outerShdw>
                </a:effectLst>
                <a:latin typeface="+mn-lt"/>
                <a:ea typeface="ＭＳ Ｐゴシック" pitchFamily="-1" charset="-128"/>
              </a:rPr>
              <a:t>Filters must be applied to traffic before it leaves the ISP’s network or at the point of entry to their network</a:t>
            </a:r>
          </a:p>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Use modified TCP connection handling code</a:t>
            </a:r>
          </a:p>
          <a:p>
            <a:pPr lvl="2">
              <a:lnSpc>
                <a:spcPct val="90000"/>
              </a:lnSpc>
              <a:buClr>
                <a:schemeClr val="accent6">
                  <a:lumMod val="60000"/>
                  <a:lumOff val="40000"/>
                </a:schemeClr>
              </a:buClr>
              <a:buSzPct val="140000"/>
              <a:buFont typeface="Arial" charset="0"/>
              <a:buChar char="•"/>
              <a:defRPr/>
            </a:pPr>
            <a:r>
              <a:rPr lang="en-US" sz="2000" dirty="0">
                <a:effectLst>
                  <a:outerShdw blurRad="38100" dist="38100" dir="2700000" algn="tl">
                    <a:srgbClr val="0064E2"/>
                  </a:outerShdw>
                </a:effectLst>
                <a:latin typeface="+mn-lt"/>
                <a:ea typeface="ＭＳ Ｐゴシック" pitchFamily="-1" charset="-128"/>
              </a:rPr>
              <a:t>Cryptographically encode critical information in a cookie that is sent as the server’s initial sequence number</a:t>
            </a:r>
          </a:p>
          <a:p>
            <a:pPr lvl="4"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rPr>
              <a:t>Legitimate client responds with an ACK packet containing the incremented sequence number cookie</a:t>
            </a:r>
          </a:p>
          <a:p>
            <a:pPr lvl="2">
              <a:lnSpc>
                <a:spcPct val="90000"/>
              </a:lnSpc>
              <a:buClr>
                <a:schemeClr val="accent6">
                  <a:lumMod val="60000"/>
                  <a:lumOff val="40000"/>
                </a:schemeClr>
              </a:buClr>
              <a:buSzPct val="140000"/>
              <a:buFont typeface="Arial" charset="0"/>
              <a:buChar char="•"/>
              <a:defRPr/>
            </a:pPr>
            <a:r>
              <a:rPr lang="en-US" sz="2000" dirty="0">
                <a:effectLst>
                  <a:outerShdw blurRad="38100" dist="38100" dir="2700000" algn="tl">
                    <a:srgbClr val="0064E2"/>
                  </a:outerShdw>
                </a:effectLst>
                <a:latin typeface="+mn-lt"/>
                <a:ea typeface="ＭＳ Ｐゴシック" pitchFamily="-1" charset="-128"/>
              </a:rPr>
              <a:t>Drop an entry for an incomplete connection from the TCP connections table when it overflows</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488504" y="-171400"/>
            <a:ext cx="8915400" cy="1600200"/>
          </a:xfrm>
        </p:spPr>
        <p:txBody>
          <a:bodyPr wrap="square" numCol="1" anchorCtr="0" compatLnSpc="1">
            <a:prstTxWarp prst="textNoShape">
              <a:avLst/>
            </a:prstTxWarp>
          </a:bodyPr>
          <a:lstStyle/>
          <a:p>
            <a:pPr eaLnBrk="1" hangingPunct="1">
              <a:defRPr/>
            </a:pPr>
            <a:r>
              <a:rPr lang="en-US" dirty="0" err="1">
                <a:solidFill>
                  <a:schemeClr val="accent6">
                    <a:lumMod val="40000"/>
                    <a:lumOff val="60000"/>
                  </a:schemeClr>
                </a:solidFill>
              </a:rPr>
              <a:t>DoS</a:t>
            </a:r>
            <a:r>
              <a:rPr lang="en-US" dirty="0">
                <a:solidFill>
                  <a:schemeClr val="accent6">
                    <a:lumMod val="40000"/>
                    <a:lumOff val="60000"/>
                  </a:schemeClr>
                </a:solidFill>
              </a:rPr>
              <a:t> Attack Prevention</a:t>
            </a:r>
          </a:p>
        </p:txBody>
      </p:sp>
      <p:sp>
        <p:nvSpPr>
          <p:cNvPr id="241667" name="Rectangle 3"/>
          <p:cNvSpPr>
            <a:spLocks noGrp="1" noChangeArrowheads="1"/>
          </p:cNvSpPr>
          <p:nvPr>
            <p:ph idx="1"/>
          </p:nvPr>
        </p:nvSpPr>
        <p:spPr>
          <a:xfrm>
            <a:off x="495300" y="1772816"/>
            <a:ext cx="8915400" cy="5085184"/>
          </a:xfrm>
        </p:spPr>
        <p:txBody>
          <a:bodyPr wrap="square" numCol="1" anchor="t" anchorCtr="0" compatLnSpc="1">
            <a:prstTxWarp prst="textNoShape">
              <a:avLst/>
            </a:prstTxWarp>
            <a:normAutofit/>
          </a:bodyPr>
          <a:lstStyle/>
          <a:p>
            <a:pPr eaLnBrk="1" hangingPunct="1">
              <a:spcBef>
                <a:spcPts val="0"/>
              </a:spcBef>
              <a:spcAft>
                <a:spcPts val="1200"/>
              </a:spcAft>
              <a:buClr>
                <a:schemeClr val="accent6">
                  <a:lumMod val="60000"/>
                  <a:lumOff val="40000"/>
                </a:schemeClr>
              </a:buClr>
              <a:buSzPct val="140000"/>
              <a:buFont typeface="Arial" charset="0"/>
              <a:buChar char="•"/>
              <a:defRPr/>
            </a:pP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Block IP directed broadcasts</a:t>
            </a:r>
          </a:p>
          <a:p>
            <a:pPr eaLnBrk="1" hangingPunct="1">
              <a:spcBef>
                <a:spcPts val="0"/>
              </a:spcBef>
              <a:spcAft>
                <a:spcPts val="1200"/>
              </a:spcAft>
              <a:buClr>
                <a:schemeClr val="accent6">
                  <a:lumMod val="60000"/>
                  <a:lumOff val="40000"/>
                </a:schemeClr>
              </a:buClr>
              <a:buSzPct val="140000"/>
              <a:buFont typeface="Arial" charset="0"/>
              <a:buChar char="•"/>
              <a:defRPr/>
            </a:pP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Block suspicious services and combinations</a:t>
            </a:r>
          </a:p>
          <a:p>
            <a:pPr eaLnBrk="1" hangingPunct="1">
              <a:spcBef>
                <a:spcPts val="0"/>
              </a:spcBef>
              <a:spcAft>
                <a:spcPts val="1200"/>
              </a:spcAft>
              <a:buClr>
                <a:schemeClr val="accent6">
                  <a:lumMod val="60000"/>
                  <a:lumOff val="40000"/>
                </a:schemeClr>
              </a:buClr>
              <a:buSzPct val="140000"/>
              <a:buFont typeface="Arial" charset="0"/>
              <a:buChar char="•"/>
              <a:defRPr/>
            </a:pP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Manage application attacks with a form of graphical puzzle (</a:t>
            </a:r>
            <a:r>
              <a:rPr lang="en-US" sz="2800" dirty="0" err="1">
                <a:effectLst>
                  <a:outerShdw blurRad="38100" dist="38100" dir="2700000" algn="tl">
                    <a:srgbClr val="0064E2"/>
                  </a:outerShdw>
                </a:effectLst>
                <a:latin typeface="+mn-lt"/>
                <a:ea typeface="ＭＳ Ｐゴシック" pitchFamily="-1" charset="-128"/>
                <a:cs typeface="ＭＳ Ｐゴシック" pitchFamily="-1" charset="-128"/>
              </a:rPr>
              <a:t>captcha</a:t>
            </a: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 to distinguish legitimate human requests</a:t>
            </a:r>
          </a:p>
          <a:p>
            <a:pPr eaLnBrk="1" hangingPunct="1">
              <a:spcBef>
                <a:spcPts val="0"/>
              </a:spcBef>
              <a:spcAft>
                <a:spcPts val="1200"/>
              </a:spcAft>
              <a:buClr>
                <a:schemeClr val="accent6">
                  <a:lumMod val="60000"/>
                  <a:lumOff val="40000"/>
                </a:schemeClr>
              </a:buClr>
              <a:buSzPct val="140000"/>
              <a:buFont typeface="Arial" charset="0"/>
              <a:buChar char="•"/>
              <a:defRPr/>
            </a:pP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Good general system security practices</a:t>
            </a:r>
          </a:p>
          <a:p>
            <a:pPr eaLnBrk="1" hangingPunct="1">
              <a:spcBef>
                <a:spcPts val="0"/>
              </a:spcBef>
              <a:spcAft>
                <a:spcPts val="1200"/>
              </a:spcAft>
              <a:buClr>
                <a:schemeClr val="accent6">
                  <a:lumMod val="60000"/>
                  <a:lumOff val="40000"/>
                </a:schemeClr>
              </a:buClr>
              <a:buSzPct val="140000"/>
              <a:buFont typeface="Arial" charset="0"/>
              <a:buChar char="•"/>
              <a:defRPr/>
            </a:pP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Use mirrored and replicated servers when high-performance and reliability is required</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rPr>
              <a:t>Responding to </a:t>
            </a:r>
            <a:r>
              <a:rPr lang="en-US" dirty="0" err="1">
                <a:solidFill>
                  <a:schemeClr val="accent6">
                    <a:lumMod val="40000"/>
                    <a:lumOff val="60000"/>
                  </a:schemeClr>
                </a:solidFill>
              </a:rPr>
              <a:t>DoS</a:t>
            </a:r>
            <a:r>
              <a:rPr lang="en-US" dirty="0">
                <a:solidFill>
                  <a:schemeClr val="accent6">
                    <a:lumMod val="40000"/>
                    <a:lumOff val="60000"/>
                  </a:schemeClr>
                </a:solidFill>
              </a:rPr>
              <a:t> Attacks</a:t>
            </a:r>
          </a:p>
        </p:txBody>
      </p:sp>
      <p:sp>
        <p:nvSpPr>
          <p:cNvPr id="243715" name="Rectangle 3"/>
          <p:cNvSpPr>
            <a:spLocks noGrp="1" noChangeArrowheads="1"/>
          </p:cNvSpPr>
          <p:nvPr>
            <p:ph idx="1"/>
          </p:nvPr>
        </p:nvSpPr>
        <p:spPr>
          <a:xfrm>
            <a:off x="457200" y="4495800"/>
            <a:ext cx="8915400" cy="2362200"/>
          </a:xfrm>
        </p:spPr>
        <p:txBody>
          <a:bodyPr wrap="square" numCol="1" anchor="t" anchorCtr="0" compatLnSpc="1">
            <a:prstTxWarp prst="textNoShape">
              <a:avLst/>
            </a:prstTxWarp>
          </a:bodyPr>
          <a:lstStyle/>
          <a:p>
            <a:pPr eaLnBrk="1" hangingPunct="1">
              <a:buClr>
                <a:schemeClr val="accent6">
                  <a:lumMod val="60000"/>
                  <a:lumOff val="40000"/>
                </a:schemeClr>
              </a:buClr>
              <a:buSzPct val="140000"/>
              <a:buFont typeface="Arial" charset="0"/>
              <a:buChar char="•"/>
              <a:defRPr/>
            </a:pPr>
            <a:r>
              <a:rPr lang="en-US" dirty="0" err="1">
                <a:effectLst>
                  <a:outerShdw blurRad="38100" dist="38100" dir="2700000" algn="tl">
                    <a:srgbClr val="0064E2"/>
                  </a:outerShdw>
                </a:effectLst>
                <a:latin typeface="+mn-lt"/>
              </a:rPr>
              <a:t>Antispoofing</a:t>
            </a:r>
            <a:r>
              <a:rPr lang="en-US" dirty="0">
                <a:effectLst>
                  <a:outerShdw blurRad="38100" dist="38100" dir="2700000" algn="tl">
                    <a:srgbClr val="0064E2"/>
                  </a:outerShdw>
                </a:effectLst>
                <a:latin typeface="+mn-lt"/>
              </a:rPr>
              <a:t>, directed broadcast, and rate limiting filters should have been implemented </a:t>
            </a:r>
          </a:p>
          <a:p>
            <a:pPr eaLnBrk="1" hangingPunct="1">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Ideally have network monitors and IDS to detect and notify abnormal traffic patterns</a:t>
            </a:r>
          </a:p>
        </p:txBody>
      </p:sp>
      <p:graphicFrame>
        <p:nvGraphicFramePr>
          <p:cNvPr id="4" name="Diagram 3"/>
          <p:cNvGraphicFramePr/>
          <p:nvPr>
            <p:extLst>
              <p:ext uri="{D42A27DB-BD31-4B8C-83A1-F6EECF244321}">
                <p14:modId xmlns:p14="http://schemas.microsoft.com/office/powerpoint/2010/main" val="1101583871"/>
              </p:ext>
            </p:extLst>
          </p:nvPr>
        </p:nvGraphicFramePr>
        <p:xfrm>
          <a:off x="1295400" y="2133600"/>
          <a:ext cx="6908800" cy="2048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495300" y="0"/>
            <a:ext cx="8915400" cy="1196752"/>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rPr>
              <a:t>Responding to </a:t>
            </a:r>
            <a:r>
              <a:rPr lang="en-US" dirty="0" err="1">
                <a:solidFill>
                  <a:schemeClr val="accent6">
                    <a:lumMod val="40000"/>
                    <a:lumOff val="60000"/>
                  </a:schemeClr>
                </a:solidFill>
              </a:rPr>
              <a:t>DoS</a:t>
            </a:r>
            <a:r>
              <a:rPr lang="en-US" dirty="0">
                <a:solidFill>
                  <a:schemeClr val="accent6">
                    <a:lumMod val="40000"/>
                    <a:lumOff val="60000"/>
                  </a:schemeClr>
                </a:solidFill>
              </a:rPr>
              <a:t> Attacks</a:t>
            </a:r>
          </a:p>
        </p:txBody>
      </p:sp>
      <p:sp>
        <p:nvSpPr>
          <p:cNvPr id="245763" name="Rectangle 3"/>
          <p:cNvSpPr>
            <a:spLocks noGrp="1" noChangeArrowheads="1"/>
          </p:cNvSpPr>
          <p:nvPr>
            <p:ph idx="1"/>
          </p:nvPr>
        </p:nvSpPr>
        <p:spPr>
          <a:xfrm>
            <a:off x="495300" y="1484784"/>
            <a:ext cx="8915400" cy="4800600"/>
          </a:xfrm>
        </p:spPr>
        <p:txBody>
          <a:bodyPr wrap="square" numCol="1" anchor="t" anchorCtr="0" compatLnSpc="1">
            <a:prstTxWarp prst="textNoShape">
              <a:avLst/>
            </a:prstTxWarp>
            <a:normAutofit/>
          </a:bodyPr>
          <a:lstStyle/>
          <a:p>
            <a:pPr eaLnBrk="1" hangingPunct="1">
              <a:lnSpc>
                <a:spcPct val="11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Identify type of attack</a:t>
            </a:r>
          </a:p>
          <a:p>
            <a:pPr lvl="1" eaLnBrk="1" hangingPunct="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Capture and analyze packets </a:t>
            </a:r>
          </a:p>
          <a:p>
            <a:pPr lvl="1" eaLnBrk="1" hangingPunct="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Design filters to block attack traffic upstream</a:t>
            </a:r>
          </a:p>
          <a:p>
            <a:pPr lvl="1" eaLnBrk="1" hangingPunct="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Or identify and correct system/application bug</a:t>
            </a:r>
          </a:p>
          <a:p>
            <a:pPr eaLnBrk="1" hangingPunct="1">
              <a:lnSpc>
                <a:spcPct val="11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Have ISP trace packet flow back to source</a:t>
            </a:r>
          </a:p>
          <a:p>
            <a:pPr lvl="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May be difficult and time consuming</a:t>
            </a:r>
          </a:p>
          <a:p>
            <a:pPr lvl="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Necessary if planning legal action</a:t>
            </a:r>
          </a:p>
          <a:p>
            <a:pPr eaLnBrk="1" hangingPunct="1">
              <a:lnSpc>
                <a:spcPct val="11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Implement contingency plan</a:t>
            </a:r>
          </a:p>
          <a:p>
            <a:pPr lvl="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Switch to alternate backup servers</a:t>
            </a:r>
          </a:p>
          <a:p>
            <a:pPr lvl="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Commission new servers at a new site with new addresses</a:t>
            </a:r>
          </a:p>
          <a:p>
            <a:pPr eaLnBrk="1" hangingPunct="1">
              <a:lnSpc>
                <a:spcPct val="11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Update incident response plan</a:t>
            </a:r>
          </a:p>
          <a:p>
            <a:pPr lvl="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Analyze the attack and the response for future handling</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16464" y="-315416"/>
            <a:ext cx="9673075"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745088" y="1340768"/>
            <a:ext cx="3798422" cy="5112568"/>
          </a:xfrm>
        </p:spPr>
        <p:txBody>
          <a:bodyPr>
            <a:normAutofit/>
          </a:bodyPr>
          <a:lstStyle/>
          <a:p>
            <a:pPr marL="342900" lvl="1" indent="-342900">
              <a:buClr>
                <a:schemeClr val="accent6">
                  <a:lumMod val="60000"/>
                  <a:lumOff val="40000"/>
                </a:schemeClr>
              </a:buClr>
              <a:buSzPct val="140000"/>
              <a:buFont typeface="Arial" charset="0"/>
              <a:buChar char="•"/>
            </a:pPr>
            <a:r>
              <a:rPr lang="en-AU" sz="2400" dirty="0">
                <a:latin typeface="+mn-lt"/>
              </a:rPr>
              <a:t>Distributed denial-of-service attacks</a:t>
            </a:r>
          </a:p>
          <a:p>
            <a:pPr marL="342900" lvl="1" indent="-342900">
              <a:buClr>
                <a:schemeClr val="accent6">
                  <a:lumMod val="60000"/>
                  <a:lumOff val="40000"/>
                </a:schemeClr>
              </a:buClr>
              <a:buSzPct val="140000"/>
              <a:buFont typeface="Arial" charset="0"/>
              <a:buChar char="•"/>
            </a:pPr>
            <a:r>
              <a:rPr lang="en-AU" sz="2400" dirty="0">
                <a:latin typeface="+mn-lt"/>
              </a:rPr>
              <a:t>Application-based bandwidth attacks</a:t>
            </a:r>
          </a:p>
          <a:p>
            <a:pPr lvl="1">
              <a:buClr>
                <a:schemeClr val="accent6">
                  <a:lumMod val="60000"/>
                  <a:lumOff val="40000"/>
                </a:schemeClr>
              </a:buClr>
              <a:buSzPct val="140000"/>
              <a:buFont typeface="Arial" charset="0"/>
              <a:buChar char="•"/>
            </a:pPr>
            <a:r>
              <a:rPr lang="en-AU" dirty="0">
                <a:latin typeface="+mn-lt"/>
              </a:rPr>
              <a:t>SIP flood</a:t>
            </a:r>
          </a:p>
          <a:p>
            <a:pPr lvl="1">
              <a:buClr>
                <a:schemeClr val="accent6">
                  <a:lumMod val="60000"/>
                  <a:lumOff val="40000"/>
                </a:schemeClr>
              </a:buClr>
              <a:buSzPct val="140000"/>
              <a:buFont typeface="Arial" charset="0"/>
              <a:buChar char="•"/>
            </a:pPr>
            <a:r>
              <a:rPr lang="en-AU" dirty="0">
                <a:latin typeface="+mn-lt"/>
              </a:rPr>
              <a:t>HTTP-based attacks</a:t>
            </a:r>
          </a:p>
          <a:p>
            <a:pPr marL="342900" lvl="1" indent="-342900">
              <a:buClr>
                <a:schemeClr val="accent6">
                  <a:lumMod val="60000"/>
                  <a:lumOff val="40000"/>
                </a:schemeClr>
              </a:buClr>
              <a:buSzPct val="140000"/>
              <a:buFont typeface="Arial" charset="0"/>
              <a:buChar char="•"/>
            </a:pPr>
            <a:r>
              <a:rPr lang="en-AU" sz="2400" dirty="0">
                <a:latin typeface="+mn-lt"/>
              </a:rPr>
              <a:t>Reflector and amplifier attacks</a:t>
            </a:r>
          </a:p>
          <a:p>
            <a:pPr lvl="1">
              <a:buClr>
                <a:schemeClr val="accent6">
                  <a:lumMod val="60000"/>
                  <a:lumOff val="40000"/>
                </a:schemeClr>
              </a:buClr>
              <a:buSzPct val="140000"/>
              <a:buFont typeface="Arial" charset="0"/>
              <a:buChar char="•"/>
            </a:pPr>
            <a:r>
              <a:rPr lang="en-AU" dirty="0">
                <a:latin typeface="+mn-lt"/>
              </a:rPr>
              <a:t>Reflection attacks</a:t>
            </a:r>
          </a:p>
          <a:p>
            <a:pPr lvl="1">
              <a:buClr>
                <a:schemeClr val="accent6">
                  <a:lumMod val="60000"/>
                  <a:lumOff val="40000"/>
                </a:schemeClr>
              </a:buClr>
              <a:buSzPct val="140000"/>
              <a:buFont typeface="Arial" charset="0"/>
              <a:buChar char="•"/>
            </a:pPr>
            <a:r>
              <a:rPr lang="en-AU" dirty="0">
                <a:latin typeface="+mn-lt"/>
              </a:rPr>
              <a:t>Amplification attacks</a:t>
            </a:r>
          </a:p>
          <a:p>
            <a:pPr lvl="1">
              <a:buClr>
                <a:schemeClr val="accent6">
                  <a:lumMod val="60000"/>
                  <a:lumOff val="40000"/>
                </a:schemeClr>
              </a:buClr>
              <a:buSzPct val="140000"/>
              <a:buFont typeface="Arial" charset="0"/>
              <a:buChar char="•"/>
            </a:pPr>
            <a:r>
              <a:rPr lang="en-AU" dirty="0">
                <a:latin typeface="+mn-lt"/>
              </a:rPr>
              <a:t>DNS amplification attacks</a:t>
            </a:r>
          </a:p>
        </p:txBody>
      </p:sp>
      <p:sp>
        <p:nvSpPr>
          <p:cNvPr id="2" name="Content Placeholder 1"/>
          <p:cNvSpPr>
            <a:spLocks noGrp="1"/>
          </p:cNvSpPr>
          <p:nvPr>
            <p:ph sz="quarter" idx="13"/>
          </p:nvPr>
        </p:nvSpPr>
        <p:spPr>
          <a:xfrm>
            <a:off x="574549" y="1340768"/>
            <a:ext cx="4378452" cy="5517232"/>
          </a:xfrm>
        </p:spPr>
        <p:txBody>
          <a:bodyPr/>
          <a:lstStyle/>
          <a:p>
            <a:pPr>
              <a:buClr>
                <a:schemeClr val="accent6">
                  <a:lumMod val="60000"/>
                  <a:lumOff val="40000"/>
                </a:schemeClr>
              </a:buClr>
              <a:buSzPct val="140000"/>
              <a:buFont typeface="Arial" charset="0"/>
              <a:buChar char="•"/>
            </a:pPr>
            <a:r>
              <a:rPr lang="en-US" dirty="0">
                <a:latin typeface="+mn-lt"/>
              </a:rPr>
              <a:t>Denial-of-service attacks</a:t>
            </a:r>
          </a:p>
          <a:p>
            <a:pPr lvl="1">
              <a:buClr>
                <a:schemeClr val="accent6">
                  <a:lumMod val="60000"/>
                  <a:lumOff val="40000"/>
                </a:schemeClr>
              </a:buClr>
              <a:buSzPct val="140000"/>
              <a:buFont typeface="Arial" charset="0"/>
              <a:buChar char="•"/>
            </a:pPr>
            <a:r>
              <a:rPr lang="en-US" dirty="0">
                <a:latin typeface="+mn-lt"/>
              </a:rPr>
              <a:t>The nature of denial-of-service attacks</a:t>
            </a:r>
          </a:p>
          <a:p>
            <a:pPr lvl="1">
              <a:buClr>
                <a:schemeClr val="accent6">
                  <a:lumMod val="60000"/>
                  <a:lumOff val="40000"/>
                </a:schemeClr>
              </a:buClr>
              <a:buSzPct val="140000"/>
              <a:buFont typeface="Arial" charset="0"/>
              <a:buChar char="•"/>
            </a:pPr>
            <a:r>
              <a:rPr lang="en-US" dirty="0">
                <a:latin typeface="+mn-lt"/>
              </a:rPr>
              <a:t>Classic denial-of-service attacks</a:t>
            </a:r>
          </a:p>
          <a:p>
            <a:pPr lvl="1">
              <a:buClr>
                <a:schemeClr val="accent6">
                  <a:lumMod val="60000"/>
                  <a:lumOff val="40000"/>
                </a:schemeClr>
              </a:buClr>
              <a:buSzPct val="140000"/>
              <a:buFont typeface="Arial" charset="0"/>
              <a:buChar char="•"/>
            </a:pPr>
            <a:r>
              <a:rPr lang="en-US" dirty="0">
                <a:latin typeface="+mn-lt"/>
              </a:rPr>
              <a:t>Source address spoofing</a:t>
            </a:r>
          </a:p>
          <a:p>
            <a:pPr lvl="1">
              <a:buClr>
                <a:schemeClr val="accent6">
                  <a:lumMod val="60000"/>
                  <a:lumOff val="40000"/>
                </a:schemeClr>
              </a:buClr>
              <a:buSzPct val="140000"/>
              <a:buFont typeface="Arial" charset="0"/>
              <a:buChar char="•"/>
            </a:pPr>
            <a:r>
              <a:rPr lang="en-US" dirty="0">
                <a:latin typeface="+mn-lt"/>
              </a:rPr>
              <a:t>SYN spoofing</a:t>
            </a:r>
          </a:p>
          <a:p>
            <a:pPr>
              <a:buClr>
                <a:schemeClr val="accent6">
                  <a:lumMod val="60000"/>
                  <a:lumOff val="40000"/>
                </a:schemeClr>
              </a:buClr>
              <a:buSzPct val="140000"/>
              <a:buFont typeface="Arial" charset="0"/>
              <a:buChar char="•"/>
            </a:pPr>
            <a:r>
              <a:rPr lang="en-US" dirty="0">
                <a:latin typeface="+mn-lt"/>
              </a:rPr>
              <a:t>Flooding attacks</a:t>
            </a:r>
          </a:p>
          <a:p>
            <a:pPr lvl="1">
              <a:buClr>
                <a:schemeClr val="accent6">
                  <a:lumMod val="60000"/>
                  <a:lumOff val="40000"/>
                </a:schemeClr>
              </a:buClr>
              <a:buSzPct val="140000"/>
              <a:buFont typeface="Arial" charset="0"/>
              <a:buChar char="•"/>
            </a:pPr>
            <a:r>
              <a:rPr lang="en-US" dirty="0">
                <a:latin typeface="+mn-lt"/>
              </a:rPr>
              <a:t>ICMP flood</a:t>
            </a:r>
          </a:p>
          <a:p>
            <a:pPr lvl="1">
              <a:buClr>
                <a:schemeClr val="accent6">
                  <a:lumMod val="60000"/>
                  <a:lumOff val="40000"/>
                </a:schemeClr>
              </a:buClr>
              <a:buSzPct val="140000"/>
              <a:buFont typeface="Arial" charset="0"/>
              <a:buChar char="•"/>
            </a:pPr>
            <a:r>
              <a:rPr lang="en-US" dirty="0">
                <a:latin typeface="+mn-lt"/>
              </a:rPr>
              <a:t>UDP flood</a:t>
            </a:r>
          </a:p>
          <a:p>
            <a:pPr lvl="1">
              <a:buClr>
                <a:schemeClr val="accent6">
                  <a:lumMod val="60000"/>
                  <a:lumOff val="40000"/>
                </a:schemeClr>
              </a:buClr>
              <a:buSzPct val="140000"/>
              <a:buFont typeface="Arial" charset="0"/>
              <a:buChar char="•"/>
            </a:pPr>
            <a:r>
              <a:rPr lang="en-US" dirty="0">
                <a:latin typeface="+mn-lt"/>
              </a:rPr>
              <a:t>TCP SYN flood</a:t>
            </a:r>
          </a:p>
          <a:p>
            <a:pPr marL="342900" lvl="1" indent="-342900">
              <a:buClr>
                <a:schemeClr val="accent6">
                  <a:lumMod val="60000"/>
                  <a:lumOff val="40000"/>
                </a:schemeClr>
              </a:buClr>
              <a:buSzPct val="140000"/>
              <a:buFont typeface="Arial" charset="0"/>
              <a:buChar char="•"/>
            </a:pPr>
            <a:r>
              <a:rPr lang="en-US" sz="2400" dirty="0">
                <a:latin typeface="+mn-lt"/>
              </a:rPr>
              <a:t>Defenses against denial-of-service attacks</a:t>
            </a:r>
          </a:p>
          <a:p>
            <a:pPr marL="342900" lvl="1" indent="-342900">
              <a:buClr>
                <a:schemeClr val="accent6">
                  <a:lumMod val="60000"/>
                  <a:lumOff val="40000"/>
                </a:schemeClr>
              </a:buClr>
              <a:buSzPct val="140000"/>
              <a:buFont typeface="Arial" charset="0"/>
              <a:buChar char="•"/>
            </a:pPr>
            <a:r>
              <a:rPr lang="en-US" sz="2400" dirty="0">
                <a:latin typeface="+mn-lt"/>
              </a:rPr>
              <a:t>Responding to a denial-of-service attack</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95300" y="0"/>
            <a:ext cx="8915400" cy="1219200"/>
          </a:xfrm>
        </p:spPr>
        <p:txBody>
          <a:bodyPr/>
          <a:lstStyle/>
          <a:p>
            <a:pPr eaLnBrk="1" fontAlgn="auto" hangingPunct="1">
              <a:spcAft>
                <a:spcPts val="0"/>
              </a:spcAft>
              <a:defRPr/>
            </a:pPr>
            <a:r>
              <a:rPr kumimoji="1" lang="en-GB" dirty="0">
                <a:solidFill>
                  <a:schemeClr val="accent6">
                    <a:lumMod val="40000"/>
                    <a:lumOff val="60000"/>
                  </a:schemeClr>
                </a:solidFill>
                <a:ea typeface="+mj-ea"/>
                <a:cs typeface="+mj-cs"/>
              </a:rPr>
              <a:t>Denial-of-Service (</a:t>
            </a:r>
            <a:r>
              <a:rPr kumimoji="1" lang="en-GB" dirty="0" err="1">
                <a:solidFill>
                  <a:schemeClr val="accent6">
                    <a:lumMod val="40000"/>
                    <a:lumOff val="60000"/>
                  </a:schemeClr>
                </a:solidFill>
                <a:ea typeface="+mj-ea"/>
                <a:cs typeface="+mj-cs"/>
              </a:rPr>
              <a:t>DoS</a:t>
            </a:r>
            <a:r>
              <a:rPr kumimoji="1" lang="en-GB" dirty="0">
                <a:solidFill>
                  <a:schemeClr val="accent6">
                    <a:lumMod val="40000"/>
                    <a:lumOff val="60000"/>
                  </a:schemeClr>
                </a:solidFill>
                <a:ea typeface="+mj-ea"/>
                <a:cs typeface="+mj-cs"/>
              </a:rPr>
              <a:t>)</a:t>
            </a:r>
            <a:endParaRPr kumimoji="1" lang="en-AU" sz="3600" dirty="0">
              <a:solidFill>
                <a:schemeClr val="accent6">
                  <a:lumMod val="40000"/>
                  <a:lumOff val="60000"/>
                </a:schemeClr>
              </a:solidFill>
              <a:ea typeface="+mj-ea"/>
              <a:cs typeface="+mj-cs"/>
            </a:endParaRPr>
          </a:p>
        </p:txBody>
      </p:sp>
      <p:sp>
        <p:nvSpPr>
          <p:cNvPr id="200707" name="Rectangle 3"/>
          <p:cNvSpPr>
            <a:spLocks noGrp="1" noChangeArrowheads="1"/>
          </p:cNvSpPr>
          <p:nvPr>
            <p:ph idx="1"/>
          </p:nvPr>
        </p:nvSpPr>
        <p:spPr>
          <a:xfrm>
            <a:off x="416496" y="1484784"/>
            <a:ext cx="9067800" cy="4800600"/>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buSzPct val="140000"/>
              <a:buFont typeface="Arial" charset="0"/>
              <a:buChar char="•"/>
              <a:defRPr/>
            </a:pPr>
            <a:r>
              <a:rPr lang="en-US" sz="2800" dirty="0"/>
              <a:t>A form of attack on the availability of some service</a:t>
            </a:r>
          </a:p>
          <a:p>
            <a:pPr eaLnBrk="1" hangingPunct="1">
              <a:lnSpc>
                <a:spcPct val="90000"/>
              </a:lnSpc>
              <a:buClr>
                <a:schemeClr val="accent6">
                  <a:lumMod val="60000"/>
                  <a:lumOff val="40000"/>
                </a:schemeClr>
              </a:buClr>
              <a:buSzPct val="140000"/>
              <a:buFont typeface="Arial" charset="0"/>
              <a:buChar char="•"/>
              <a:defRPr/>
            </a:pPr>
            <a:r>
              <a:rPr lang="en-US" sz="2800" dirty="0"/>
              <a:t>Categories of resources that could be attacked are:</a:t>
            </a:r>
          </a:p>
          <a:p>
            <a:pPr lvl="3" eaLnBrk="1" hangingPunct="1">
              <a:lnSpc>
                <a:spcPct val="90000"/>
              </a:lnSpc>
              <a:buFont typeface="Wingdings" pitchFamily="-110" charset="2"/>
              <a:buChar char=""/>
              <a:defRPr/>
            </a:pPr>
            <a:endParaRPr lang="en-US" dirty="0">
              <a:effectLst>
                <a:outerShdw blurRad="38100" dist="38100" dir="2700000" algn="tl">
                  <a:srgbClr val="0064E2"/>
                </a:outerShdw>
              </a:effectLst>
            </a:endParaRPr>
          </a:p>
          <a:p>
            <a:pPr eaLnBrk="1" hangingPunct="1">
              <a:lnSpc>
                <a:spcPct val="90000"/>
              </a:lnSpc>
              <a:buFont typeface="Wingdings" pitchFamily="-110" charset="2"/>
              <a:buChar char=""/>
              <a:defRPr/>
            </a:pPr>
            <a:endParaRPr lang="en-US" sz="2800" dirty="0">
              <a:effectLst>
                <a:outerShdw blurRad="38100" dist="38100" dir="2700000" algn="tl">
                  <a:srgbClr val="0064E2"/>
                </a:outerShdw>
              </a:effectLst>
            </a:endParaRPr>
          </a:p>
        </p:txBody>
      </p:sp>
      <p:graphicFrame>
        <p:nvGraphicFramePr>
          <p:cNvPr id="4" name="Diagram 3"/>
          <p:cNvGraphicFramePr/>
          <p:nvPr>
            <p:extLst>
              <p:ext uri="{D42A27DB-BD31-4B8C-83A1-F6EECF244321}">
                <p14:modId xmlns:p14="http://schemas.microsoft.com/office/powerpoint/2010/main" val="1905320260"/>
              </p:ext>
            </p:extLst>
          </p:nvPr>
        </p:nvGraphicFramePr>
        <p:xfrm>
          <a:off x="304800" y="3505200"/>
          <a:ext cx="9144000"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a:blip r:embed="rId3"/>
          <a:stretch>
            <a:fillRect/>
          </a:stretch>
        </p:blipFill>
        <p:spPr>
          <a:xfrm>
            <a:off x="515470" y="0"/>
            <a:ext cx="8875059" cy="6858000"/>
          </a:xfrm>
          <a:prstGeom prst="rect">
            <a:avLst/>
          </a:prstGeom>
          <a:solidFill>
            <a:schemeClr val="accent4">
              <a:lumMod val="20000"/>
              <a:lumOff val="80000"/>
            </a:schemeClr>
          </a:solidFill>
        </p:spPr>
      </p:pic>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37675" y="1125048"/>
            <a:ext cx="9230650" cy="620425"/>
          </a:xfrm>
          <a:prstGeom prst="rect">
            <a:avLst/>
          </a:prstGeom>
        </p:spPr>
        <p:txBody>
          <a:bodyPr wrap="square" lIns="99044" tIns="99044" rIns="99044" bIns="99044" anchor="t" anchorCtr="0">
            <a:noAutofit/>
          </a:bodyPr>
          <a:lstStyle/>
          <a:p>
            <a:r>
              <a:rPr lang="en-GB"/>
              <a:t>DNS Domain Hierarchy</a:t>
            </a:r>
          </a:p>
        </p:txBody>
      </p:sp>
      <p:sp>
        <p:nvSpPr>
          <p:cNvPr id="66" name="Shape 66"/>
          <p:cNvSpPr txBox="1">
            <a:spLocks noGrp="1"/>
          </p:cNvSpPr>
          <p:nvPr>
            <p:ph type="body" idx="1"/>
          </p:nvPr>
        </p:nvSpPr>
        <p:spPr>
          <a:xfrm>
            <a:off x="6186375" y="1933458"/>
            <a:ext cx="3381950" cy="3377725"/>
          </a:xfrm>
          <a:prstGeom prst="rect">
            <a:avLst/>
          </a:prstGeom>
        </p:spPr>
        <p:txBody>
          <a:bodyPr wrap="square" lIns="99044" tIns="99044" rIns="99044" bIns="99044" anchor="t" anchorCtr="0">
            <a:noAutofit/>
          </a:bodyPr>
          <a:lstStyle/>
          <a:p>
            <a:pPr marL="495285" indent="-371464">
              <a:spcAft>
                <a:spcPts val="0"/>
              </a:spcAft>
              <a:buClr>
                <a:srgbClr val="000000"/>
              </a:buClr>
            </a:pPr>
            <a:r>
              <a:rPr lang="en-GB" dirty="0">
                <a:solidFill>
                  <a:srgbClr val="000000"/>
                </a:solidFill>
              </a:rPr>
              <a:t>Domain namespace is organized in a hierarchical tree-like structure.</a:t>
            </a:r>
          </a:p>
          <a:p>
            <a:pPr marL="495285" indent="-371464">
              <a:spcAft>
                <a:spcPts val="0"/>
              </a:spcAft>
              <a:buClr>
                <a:srgbClr val="000000"/>
              </a:buClr>
            </a:pPr>
            <a:r>
              <a:rPr lang="en-GB" dirty="0">
                <a:solidFill>
                  <a:srgbClr val="000000"/>
                </a:solidFill>
              </a:rPr>
              <a:t>Each node is called a domain, or subdomain.</a:t>
            </a:r>
          </a:p>
          <a:p>
            <a:pPr marL="495285" indent="-371464">
              <a:buClr>
                <a:srgbClr val="000000"/>
              </a:buClr>
            </a:pPr>
            <a:r>
              <a:rPr lang="en-GB" dirty="0">
                <a:solidFill>
                  <a:srgbClr val="000000"/>
                </a:solidFill>
              </a:rPr>
              <a:t>The root of the domain is called ROOT, denoted as ‘ . ‘.</a:t>
            </a:r>
          </a:p>
          <a:p>
            <a:pPr>
              <a:buNone/>
            </a:pPr>
            <a:endParaRPr dirty="0"/>
          </a:p>
          <a:p>
            <a:pPr>
              <a:buNone/>
            </a:pPr>
            <a:endParaRPr dirty="0"/>
          </a:p>
        </p:txBody>
      </p:sp>
      <p:pic>
        <p:nvPicPr>
          <p:cNvPr id="67" name="Shape 67"/>
          <p:cNvPicPr preferRelativeResize="0"/>
          <p:nvPr/>
        </p:nvPicPr>
        <p:blipFill>
          <a:blip r:embed="rId3">
            <a:alphaModFix/>
          </a:blip>
          <a:stretch>
            <a:fillRect/>
          </a:stretch>
        </p:blipFill>
        <p:spPr>
          <a:xfrm>
            <a:off x="337676" y="1933458"/>
            <a:ext cx="5638885" cy="1841613"/>
          </a:xfrm>
          <a:prstGeom prst="rect">
            <a:avLst/>
          </a:prstGeom>
          <a:noFill/>
          <a:ln>
            <a:noFill/>
          </a:ln>
        </p:spPr>
      </p:pic>
      <p:sp>
        <p:nvSpPr>
          <p:cNvPr id="68" name="Shape 68"/>
          <p:cNvSpPr txBox="1"/>
          <p:nvPr/>
        </p:nvSpPr>
        <p:spPr>
          <a:xfrm>
            <a:off x="284592" y="3903338"/>
            <a:ext cx="6051500" cy="2157025"/>
          </a:xfrm>
          <a:prstGeom prst="rect">
            <a:avLst/>
          </a:prstGeom>
          <a:noFill/>
          <a:ln>
            <a:noFill/>
          </a:ln>
        </p:spPr>
        <p:txBody>
          <a:bodyPr wrap="square" lIns="99044" tIns="99044" rIns="99044" bIns="99044" anchor="t" anchorCtr="0">
            <a:noAutofit/>
          </a:bodyPr>
          <a:lstStyle/>
          <a:p>
            <a:pPr marL="495285" indent="-371464" defTabSz="990570" fontAlgn="auto">
              <a:spcBef>
                <a:spcPts val="0"/>
              </a:spcBef>
              <a:spcAft>
                <a:spcPts val="0"/>
              </a:spcAft>
              <a:buSzPts val="1800"/>
              <a:buFontTx/>
              <a:buChar char="●"/>
            </a:pPr>
            <a:r>
              <a:rPr lang="en-GB" sz="1950" kern="0" dirty="0">
                <a:solidFill>
                  <a:srgbClr val="000000"/>
                </a:solidFill>
                <a:latin typeface="Arial"/>
                <a:cs typeface="Arial"/>
                <a:sym typeface="Arial"/>
              </a:rPr>
              <a:t>Below ROOT, we have Top-Level Domain (TLD). Ex: In </a:t>
            </a:r>
            <a:r>
              <a:rPr lang="en-GB" sz="1950" u="sng" kern="0" dirty="0">
                <a:solidFill>
                  <a:srgbClr val="0097A7"/>
                </a:solidFill>
                <a:latin typeface="Arial"/>
                <a:cs typeface="Arial"/>
                <a:sym typeface="Arial"/>
                <a:hlinkClick r:id="rId4"/>
              </a:rPr>
              <a:t>www.example.com</a:t>
            </a:r>
            <a:r>
              <a:rPr lang="en-GB" sz="1950" kern="0" dirty="0">
                <a:solidFill>
                  <a:srgbClr val="000000"/>
                </a:solidFill>
                <a:latin typeface="Arial"/>
                <a:cs typeface="Arial"/>
                <a:sym typeface="Arial"/>
              </a:rPr>
              <a:t>, the TLD is .com.</a:t>
            </a:r>
          </a:p>
          <a:p>
            <a:pPr defTabSz="990570" fontAlgn="auto">
              <a:spcBef>
                <a:spcPts val="0"/>
              </a:spcBef>
              <a:spcAft>
                <a:spcPts val="0"/>
              </a:spcAft>
            </a:pPr>
            <a:endParaRPr sz="1950" kern="0" dirty="0">
              <a:solidFill>
                <a:srgbClr val="000000"/>
              </a:solidFill>
              <a:latin typeface="Arial"/>
              <a:cs typeface="Arial"/>
              <a:sym typeface="Arial"/>
            </a:endParaRPr>
          </a:p>
          <a:p>
            <a:pPr marL="495285" indent="-371464" defTabSz="990570" fontAlgn="auto">
              <a:spcBef>
                <a:spcPts val="0"/>
              </a:spcBef>
              <a:spcAft>
                <a:spcPts val="0"/>
              </a:spcAft>
              <a:buSzPts val="1800"/>
              <a:buFontTx/>
              <a:buChar char="●"/>
            </a:pPr>
            <a:r>
              <a:rPr lang="en-GB" sz="1950" kern="0" dirty="0">
                <a:solidFill>
                  <a:srgbClr val="000000"/>
                </a:solidFill>
                <a:latin typeface="Arial"/>
                <a:cs typeface="Arial"/>
                <a:sym typeface="Arial"/>
              </a:rPr>
              <a:t>The next level of domain hierarchy is second-level domain which are usually assigned to specific entities such as companies, schools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37675" y="1125048"/>
            <a:ext cx="9230650" cy="620425"/>
          </a:xfrm>
          <a:prstGeom prst="rect">
            <a:avLst/>
          </a:prstGeom>
        </p:spPr>
        <p:txBody>
          <a:bodyPr wrap="square" lIns="99044" tIns="99044" rIns="99044" bIns="99044" anchor="t" anchorCtr="0">
            <a:noAutofit/>
          </a:bodyPr>
          <a:lstStyle/>
          <a:p>
            <a:r>
              <a:rPr lang="en-GB"/>
              <a:t>DNS Zone</a:t>
            </a:r>
          </a:p>
        </p:txBody>
      </p:sp>
      <p:sp>
        <p:nvSpPr>
          <p:cNvPr id="74" name="Shape 74"/>
          <p:cNvSpPr txBox="1">
            <a:spLocks noGrp="1"/>
          </p:cNvSpPr>
          <p:nvPr>
            <p:ph type="body" idx="1"/>
          </p:nvPr>
        </p:nvSpPr>
        <p:spPr>
          <a:xfrm>
            <a:off x="337675" y="4282992"/>
            <a:ext cx="9230650" cy="1762800"/>
          </a:xfrm>
          <a:prstGeom prst="rect">
            <a:avLst/>
          </a:prstGeom>
        </p:spPr>
        <p:txBody>
          <a:bodyPr wrap="square" lIns="99044" tIns="99044" rIns="99044" bIns="99044" anchor="t" anchorCtr="0">
            <a:noAutofit/>
          </a:bodyPr>
          <a:lstStyle/>
          <a:p>
            <a:pPr marL="495285" indent="-371464">
              <a:spcAft>
                <a:spcPts val="0"/>
              </a:spcAft>
              <a:buClr>
                <a:srgbClr val="000000"/>
              </a:buClr>
            </a:pPr>
            <a:r>
              <a:rPr lang="en-GB" dirty="0">
                <a:solidFill>
                  <a:srgbClr val="000000"/>
                </a:solidFill>
              </a:rPr>
              <a:t>The tree structure depicts subdomains within example.com domain.</a:t>
            </a:r>
          </a:p>
          <a:p>
            <a:pPr marL="495285" indent="-371464">
              <a:spcAft>
                <a:spcPts val="0"/>
              </a:spcAft>
              <a:buClr>
                <a:srgbClr val="000000"/>
              </a:buClr>
            </a:pPr>
            <a:r>
              <a:rPr lang="en-GB" dirty="0">
                <a:solidFill>
                  <a:srgbClr val="000000"/>
                </a:solidFill>
              </a:rPr>
              <a:t>In this case, there are multiple DNS zones one for each country. The zone keeps records of who the authority is for each of its subdomains.</a:t>
            </a:r>
          </a:p>
          <a:p>
            <a:pPr marL="495285" indent="-371464">
              <a:buClr>
                <a:srgbClr val="000000"/>
              </a:buClr>
            </a:pPr>
            <a:r>
              <a:rPr lang="en-GB" dirty="0">
                <a:solidFill>
                  <a:srgbClr val="000000"/>
                </a:solidFill>
              </a:rPr>
              <a:t>The zone for example.com contains only the DNS records for the hostnames that do not belong to any subdomain like mail.example.com</a:t>
            </a:r>
          </a:p>
        </p:txBody>
      </p:sp>
      <p:pic>
        <p:nvPicPr>
          <p:cNvPr id="75" name="Shape 75"/>
          <p:cNvPicPr preferRelativeResize="0"/>
          <p:nvPr/>
        </p:nvPicPr>
        <p:blipFill>
          <a:blip r:embed="rId3">
            <a:alphaModFix/>
          </a:blip>
          <a:stretch>
            <a:fillRect/>
          </a:stretch>
        </p:blipFill>
        <p:spPr>
          <a:xfrm>
            <a:off x="337676" y="1910573"/>
            <a:ext cx="5442594" cy="2207319"/>
          </a:xfrm>
          <a:prstGeom prst="rect">
            <a:avLst/>
          </a:prstGeom>
          <a:noFill/>
          <a:ln>
            <a:noFill/>
          </a:ln>
        </p:spPr>
      </p:pic>
      <p:sp>
        <p:nvSpPr>
          <p:cNvPr id="76" name="Shape 76"/>
          <p:cNvSpPr txBox="1"/>
          <p:nvPr/>
        </p:nvSpPr>
        <p:spPr>
          <a:xfrm>
            <a:off x="5855958" y="1892806"/>
            <a:ext cx="3712475" cy="2226900"/>
          </a:xfrm>
          <a:prstGeom prst="rect">
            <a:avLst/>
          </a:prstGeom>
          <a:noFill/>
          <a:ln>
            <a:noFill/>
          </a:ln>
        </p:spPr>
        <p:txBody>
          <a:bodyPr wrap="square" lIns="99044" tIns="99044" rIns="99044" bIns="99044" anchor="t" anchorCtr="0">
            <a:noAutofit/>
          </a:bodyPr>
          <a:lstStyle/>
          <a:p>
            <a:pPr marL="495285" indent="-371464" defTabSz="990570" fontAlgn="auto">
              <a:spcBef>
                <a:spcPts val="0"/>
              </a:spcBef>
              <a:spcAft>
                <a:spcPts val="0"/>
              </a:spcAft>
              <a:buSzPts val="1800"/>
              <a:buFontTx/>
              <a:buChar char="●"/>
            </a:pPr>
            <a:r>
              <a:rPr lang="en-GB" sz="1950" kern="0" dirty="0">
                <a:solidFill>
                  <a:srgbClr val="000000"/>
                </a:solidFill>
                <a:latin typeface="Arial"/>
                <a:cs typeface="Arial"/>
                <a:sym typeface="Arial"/>
              </a:rPr>
              <a:t>DNS is organized according to zones.</a:t>
            </a:r>
          </a:p>
          <a:p>
            <a:pPr marL="495285" indent="-371464" defTabSz="990570" fontAlgn="auto">
              <a:spcBef>
                <a:spcPts val="0"/>
              </a:spcBef>
              <a:spcAft>
                <a:spcPts val="0"/>
              </a:spcAft>
              <a:buSzPts val="1800"/>
              <a:buFontTx/>
              <a:buChar char="●"/>
            </a:pPr>
            <a:r>
              <a:rPr lang="en-GB" sz="1950" kern="0" dirty="0">
                <a:solidFill>
                  <a:srgbClr val="000000"/>
                </a:solidFill>
                <a:latin typeface="Arial"/>
                <a:cs typeface="Arial"/>
                <a:sym typeface="Arial"/>
              </a:rPr>
              <a:t>A zone groups contiguous domains and subdomains on the domain tree and assign management authority to an entity.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37675" y="1125048"/>
            <a:ext cx="9230650" cy="620425"/>
          </a:xfrm>
          <a:prstGeom prst="rect">
            <a:avLst/>
          </a:prstGeom>
        </p:spPr>
        <p:txBody>
          <a:bodyPr wrap="square" lIns="99044" tIns="99044" rIns="99044" bIns="99044" anchor="t" anchorCtr="0">
            <a:noAutofit/>
          </a:bodyPr>
          <a:lstStyle/>
          <a:p>
            <a:r>
              <a:rPr lang="en-GB"/>
              <a:t>Zone vs Domain</a:t>
            </a:r>
          </a:p>
        </p:txBody>
      </p:sp>
      <p:sp>
        <p:nvSpPr>
          <p:cNvPr id="82" name="Shape 82"/>
          <p:cNvSpPr txBox="1">
            <a:spLocks noGrp="1"/>
          </p:cNvSpPr>
          <p:nvPr>
            <p:ph type="body" idx="1"/>
          </p:nvPr>
        </p:nvSpPr>
        <p:spPr>
          <a:xfrm>
            <a:off x="337675" y="1891452"/>
            <a:ext cx="9230650" cy="4323475"/>
          </a:xfrm>
          <a:prstGeom prst="rect">
            <a:avLst/>
          </a:prstGeom>
        </p:spPr>
        <p:txBody>
          <a:bodyPr wrap="square" lIns="99044" tIns="99044" rIns="99044" bIns="99044" anchor="t" anchorCtr="0">
            <a:noAutofit/>
          </a:bodyPr>
          <a:lstStyle/>
          <a:p>
            <a:pPr marL="495285" indent="-371464">
              <a:spcAft>
                <a:spcPts val="0"/>
              </a:spcAft>
              <a:buClr>
                <a:srgbClr val="000000"/>
              </a:buClr>
            </a:pPr>
            <a:r>
              <a:rPr lang="en-GB" dirty="0">
                <a:solidFill>
                  <a:srgbClr val="000000"/>
                </a:solidFill>
              </a:rPr>
              <a:t>A DNS zone only contains a portion of the DNS data for a domain.</a:t>
            </a:r>
          </a:p>
          <a:p>
            <a:pPr marL="495285" indent="-371464">
              <a:spcAft>
                <a:spcPts val="0"/>
              </a:spcAft>
              <a:buClr>
                <a:srgbClr val="000000"/>
              </a:buClr>
            </a:pPr>
            <a:r>
              <a:rPr lang="en-GB" dirty="0">
                <a:solidFill>
                  <a:srgbClr val="000000"/>
                </a:solidFill>
              </a:rPr>
              <a:t>If a domain is not divided into subdomains, the zone and domain are essentially the same, because the zone contains all the DNS data for the domain.</a:t>
            </a:r>
          </a:p>
          <a:p>
            <a:pPr marL="495285" indent="-371464">
              <a:spcAft>
                <a:spcPts val="0"/>
              </a:spcAft>
              <a:buClr>
                <a:srgbClr val="000000"/>
              </a:buClr>
            </a:pPr>
            <a:r>
              <a:rPr lang="en-GB" dirty="0">
                <a:solidFill>
                  <a:srgbClr val="000000"/>
                </a:solidFill>
              </a:rPr>
              <a:t>When a domain is divided into subdomains, their DNS data can still be put in the same zone, so domain and zone are still the same.</a:t>
            </a:r>
          </a:p>
          <a:p>
            <a:pPr marL="495285" indent="-371464">
              <a:spcAft>
                <a:spcPts val="0"/>
              </a:spcAft>
              <a:buClr>
                <a:srgbClr val="000000"/>
              </a:buClr>
            </a:pPr>
            <a:r>
              <a:rPr lang="en-GB" dirty="0">
                <a:solidFill>
                  <a:srgbClr val="000000"/>
                </a:solidFill>
              </a:rPr>
              <a:t>But subdomains can have their own zones.</a:t>
            </a:r>
          </a:p>
          <a:p>
            <a:pPr marL="495285" indent="-371464">
              <a:buClr>
                <a:srgbClr val="000000"/>
              </a:buClr>
            </a:pPr>
            <a:r>
              <a:rPr lang="en-GB" dirty="0">
                <a:solidFill>
                  <a:srgbClr val="000000"/>
                </a:solidFill>
              </a:rPr>
              <a:t>usa.example.com is a domain with subdomains as </a:t>
            </a:r>
            <a:r>
              <a:rPr lang="en-GB" dirty="0" err="1">
                <a:solidFill>
                  <a:srgbClr val="000000"/>
                </a:solidFill>
              </a:rPr>
              <a:t>boston</a:t>
            </a:r>
            <a:r>
              <a:rPr lang="en-GB" dirty="0">
                <a:solidFill>
                  <a:srgbClr val="000000"/>
                </a:solidFill>
              </a:rPr>
              <a:t>, </a:t>
            </a:r>
            <a:r>
              <a:rPr lang="en-GB" dirty="0" err="1">
                <a:solidFill>
                  <a:srgbClr val="000000"/>
                </a:solidFill>
              </a:rPr>
              <a:t>nyc</a:t>
            </a:r>
            <a:r>
              <a:rPr lang="en-GB" dirty="0">
                <a:solidFill>
                  <a:srgbClr val="000000"/>
                </a:solidFill>
              </a:rPr>
              <a:t> and </a:t>
            </a:r>
            <a:r>
              <a:rPr lang="en-GB" dirty="0" err="1">
                <a:solidFill>
                  <a:srgbClr val="000000"/>
                </a:solidFill>
              </a:rPr>
              <a:t>chicago</a:t>
            </a:r>
            <a:r>
              <a:rPr lang="en-GB" dirty="0">
                <a:solidFill>
                  <a:srgbClr val="000000"/>
                </a:solidFill>
              </a:rPr>
              <a:t>. Two zones are created for usa.example.com. First contains </a:t>
            </a:r>
            <a:r>
              <a:rPr lang="en-GB" dirty="0" err="1">
                <a:solidFill>
                  <a:srgbClr val="000000"/>
                </a:solidFill>
              </a:rPr>
              <a:t>usa</a:t>
            </a:r>
            <a:r>
              <a:rPr lang="en-GB" dirty="0">
                <a:solidFill>
                  <a:srgbClr val="000000"/>
                </a:solidFill>
              </a:rPr>
              <a:t> domain, </a:t>
            </a:r>
            <a:r>
              <a:rPr lang="en-GB" dirty="0" err="1">
                <a:solidFill>
                  <a:srgbClr val="000000"/>
                </a:solidFill>
              </a:rPr>
              <a:t>chicago</a:t>
            </a:r>
            <a:r>
              <a:rPr lang="en-GB" dirty="0">
                <a:solidFill>
                  <a:srgbClr val="000000"/>
                </a:solidFill>
              </a:rPr>
              <a:t> and </a:t>
            </a:r>
            <a:r>
              <a:rPr lang="en-GB" dirty="0" err="1">
                <a:solidFill>
                  <a:srgbClr val="000000"/>
                </a:solidFill>
              </a:rPr>
              <a:t>boston</a:t>
            </a:r>
            <a:r>
              <a:rPr lang="en-GB" dirty="0">
                <a:solidFill>
                  <a:srgbClr val="000000"/>
                </a:solidFill>
              </a:rPr>
              <a:t> subdomain and second contains </a:t>
            </a:r>
            <a:r>
              <a:rPr lang="en-GB" dirty="0" err="1">
                <a:solidFill>
                  <a:srgbClr val="000000"/>
                </a:solidFill>
              </a:rPr>
              <a:t>nyc</a:t>
            </a:r>
            <a:r>
              <a:rPr lang="en-GB" dirty="0">
                <a:solidFill>
                  <a:srgbClr val="000000"/>
                </a:solidFill>
              </a:rPr>
              <a:t> subdomain.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37675" y="1125048"/>
            <a:ext cx="9230650" cy="620425"/>
          </a:xfrm>
          <a:prstGeom prst="rect">
            <a:avLst/>
          </a:prstGeom>
        </p:spPr>
        <p:txBody>
          <a:bodyPr wrap="square" lIns="99044" tIns="99044" rIns="99044" bIns="99044" anchor="t" anchorCtr="0">
            <a:noAutofit/>
          </a:bodyPr>
          <a:lstStyle/>
          <a:p>
            <a:r>
              <a:rPr lang="en-GB"/>
              <a:t>Authoritative Name Servers</a:t>
            </a:r>
          </a:p>
        </p:txBody>
      </p:sp>
      <p:sp>
        <p:nvSpPr>
          <p:cNvPr id="88" name="Shape 88"/>
          <p:cNvSpPr txBox="1">
            <a:spLocks noGrp="1"/>
          </p:cNvSpPr>
          <p:nvPr>
            <p:ph type="body" idx="1"/>
          </p:nvPr>
        </p:nvSpPr>
        <p:spPr>
          <a:xfrm>
            <a:off x="337675" y="1891452"/>
            <a:ext cx="9230650" cy="4214600"/>
          </a:xfrm>
          <a:prstGeom prst="rect">
            <a:avLst/>
          </a:prstGeom>
        </p:spPr>
        <p:txBody>
          <a:bodyPr wrap="square" lIns="99044" tIns="99044" rIns="99044" bIns="99044" anchor="t" anchorCtr="0">
            <a:noAutofit/>
          </a:bodyPr>
          <a:lstStyle/>
          <a:p>
            <a:pPr marL="495285" indent="-371464">
              <a:spcAft>
                <a:spcPts val="0"/>
              </a:spcAft>
              <a:buClr>
                <a:srgbClr val="000000"/>
              </a:buClr>
            </a:pPr>
            <a:r>
              <a:rPr lang="en-GB" dirty="0">
                <a:solidFill>
                  <a:srgbClr val="000000"/>
                </a:solidFill>
              </a:rPr>
              <a:t>Each DNS zone has at least one authoritative nameserver that publishes information about the zone.</a:t>
            </a:r>
          </a:p>
          <a:p>
            <a:pPr marL="495285" indent="-371464">
              <a:spcAft>
                <a:spcPts val="0"/>
              </a:spcAft>
              <a:buClr>
                <a:srgbClr val="000000"/>
              </a:buClr>
            </a:pPr>
            <a:r>
              <a:rPr lang="en-GB" dirty="0">
                <a:solidFill>
                  <a:srgbClr val="000000"/>
                </a:solidFill>
              </a:rPr>
              <a:t>It provides the original and definitive answers to DNS queries.</a:t>
            </a:r>
          </a:p>
          <a:p>
            <a:pPr marL="495285" indent="-371464">
              <a:spcAft>
                <a:spcPts val="0"/>
              </a:spcAft>
              <a:buClr>
                <a:srgbClr val="000000"/>
              </a:buClr>
            </a:pPr>
            <a:r>
              <a:rPr lang="en-GB" dirty="0">
                <a:solidFill>
                  <a:srgbClr val="000000"/>
                </a:solidFill>
              </a:rPr>
              <a:t>An authoritative name server can be a master server (primary) or slave server (secondary).</a:t>
            </a:r>
          </a:p>
          <a:p>
            <a:pPr marL="495285" indent="-371464">
              <a:spcAft>
                <a:spcPts val="0"/>
              </a:spcAft>
              <a:buClr>
                <a:srgbClr val="000000"/>
              </a:buClr>
            </a:pPr>
            <a:r>
              <a:rPr lang="en-GB" dirty="0">
                <a:solidFill>
                  <a:srgbClr val="000000"/>
                </a:solidFill>
              </a:rPr>
              <a:t>A master server stores the master copies of all zone records whereas a slave server uses an automatic updating mechanism to maintain an identical copy of the master records.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19795</TotalTime>
  <Words>13732</Words>
  <Application>Microsoft Macintosh PowerPoint</Application>
  <PresentationFormat>A4 Paper (210x297 mm)</PresentationFormat>
  <Paragraphs>1158</Paragraphs>
  <Slides>38</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Arial</vt:lpstr>
      <vt:lpstr>Baskerville Bold Italic</vt:lpstr>
      <vt:lpstr>Century Gothic</vt:lpstr>
      <vt:lpstr>Courier New</vt:lpstr>
      <vt:lpstr>Palatino Linotype</vt:lpstr>
      <vt:lpstr>Times</vt:lpstr>
      <vt:lpstr>Times New Roman</vt:lpstr>
      <vt:lpstr>Wingdings</vt:lpstr>
      <vt:lpstr>Executive</vt:lpstr>
      <vt:lpstr>Simple Light</vt:lpstr>
      <vt:lpstr>PowerPoint Presentation</vt:lpstr>
      <vt:lpstr>Chapter 7</vt:lpstr>
      <vt:lpstr>Denial-of-Service (DoS) Attack</vt:lpstr>
      <vt:lpstr>Denial-of-Service (DoS)</vt:lpstr>
      <vt:lpstr>PowerPoint Presentation</vt:lpstr>
      <vt:lpstr>DNS Domain Hierarchy</vt:lpstr>
      <vt:lpstr>DNS Zone</vt:lpstr>
      <vt:lpstr>Zone vs Domain</vt:lpstr>
      <vt:lpstr>Authoritative Name Servers</vt:lpstr>
      <vt:lpstr>DNS ROOT Servers</vt:lpstr>
      <vt:lpstr>13 DNS Root Servers</vt:lpstr>
      <vt:lpstr>Top Level Domain (TLD)</vt:lpstr>
      <vt:lpstr>DNS Query Process</vt:lpstr>
      <vt:lpstr>Local DNS Files</vt:lpstr>
      <vt:lpstr>Local DNS Server and Iterative Query Process</vt:lpstr>
      <vt:lpstr>Emulating Local DNS Server (Step 1: Ask ROOT)</vt:lpstr>
      <vt:lpstr>DNS Response</vt:lpstr>
      <vt:lpstr>Steps 2-3: Ask .net &amp; example.net servers</vt:lpstr>
      <vt:lpstr>Classic DoS Attacks</vt:lpstr>
      <vt:lpstr>Source Address Spoofing</vt:lpstr>
      <vt:lpstr>SYN Spoofing</vt:lpstr>
      <vt:lpstr>PowerPoint Presentation</vt:lpstr>
      <vt:lpstr>PowerPoint Presentation</vt:lpstr>
      <vt:lpstr>Flooding Attacks</vt:lpstr>
      <vt:lpstr>Distributed Denial of Service (DDoS) Attacks</vt:lpstr>
      <vt:lpstr>PowerPoint Presentation</vt:lpstr>
      <vt:lpstr>PowerPoint Presentation</vt:lpstr>
      <vt:lpstr>Hypertext Transfer Protocol (HTTP) Based Attacks</vt:lpstr>
      <vt:lpstr>Reflection Attacks</vt:lpstr>
      <vt:lpstr>PowerPoint Presentation</vt:lpstr>
      <vt:lpstr>PowerPoint Presentation</vt:lpstr>
      <vt:lpstr>DNS Amplification Attacks</vt:lpstr>
      <vt:lpstr>DoS Attack Defenses</vt:lpstr>
      <vt:lpstr>DoS Attack Prevention</vt:lpstr>
      <vt:lpstr>DoS Attack Prevention</vt:lpstr>
      <vt:lpstr>Responding to DoS Attacks</vt:lpstr>
      <vt:lpstr>Responding to DoS Attacks</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8 Lecture Overheads</dc:subject>
  <dc:creator>Dr Lawrie Brown</dc:creator>
  <cp:keywords/>
  <dc:description/>
  <cp:lastModifiedBy>Microsoft Office User</cp:lastModifiedBy>
  <cp:revision>132</cp:revision>
  <cp:lastPrinted>2007-05-04T00:37:05Z</cp:lastPrinted>
  <dcterms:created xsi:type="dcterms:W3CDTF">2014-09-08T15:32:33Z</dcterms:created>
  <dcterms:modified xsi:type="dcterms:W3CDTF">2021-03-29T12:25:18Z</dcterms:modified>
  <cp:category/>
</cp:coreProperties>
</file>